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70" r:id="rId2"/>
    <p:sldId id="256" r:id="rId3"/>
    <p:sldId id="260" r:id="rId4"/>
    <p:sldId id="275" r:id="rId5"/>
    <p:sldId id="301" r:id="rId6"/>
    <p:sldId id="304" r:id="rId7"/>
    <p:sldId id="302" r:id="rId8"/>
    <p:sldId id="278" r:id="rId9"/>
    <p:sldId id="261" r:id="rId10"/>
    <p:sldId id="281" r:id="rId11"/>
    <p:sldId id="291" r:id="rId12"/>
    <p:sldId id="328" r:id="rId13"/>
    <p:sldId id="305" r:id="rId14"/>
    <p:sldId id="306" r:id="rId15"/>
    <p:sldId id="327" r:id="rId16"/>
    <p:sldId id="293" r:id="rId17"/>
    <p:sldId id="307" r:id="rId18"/>
    <p:sldId id="308" r:id="rId19"/>
    <p:sldId id="292" r:id="rId20"/>
    <p:sldId id="310" r:id="rId21"/>
    <p:sldId id="325" r:id="rId22"/>
    <p:sldId id="311" r:id="rId23"/>
    <p:sldId id="294" r:id="rId24"/>
    <p:sldId id="317" r:id="rId25"/>
    <p:sldId id="319" r:id="rId26"/>
    <p:sldId id="320" r:id="rId27"/>
    <p:sldId id="323" r:id="rId28"/>
    <p:sldId id="324" r:id="rId29"/>
    <p:sldId id="326" r:id="rId30"/>
    <p:sldId id="298" r:id="rId31"/>
    <p:sldId id="321" r:id="rId32"/>
    <p:sldId id="322" r:id="rId33"/>
    <p:sldId id="263" r:id="rId34"/>
    <p:sldId id="303" r:id="rId35"/>
    <p:sldId id="329" r:id="rId36"/>
    <p:sldId id="299" r:id="rId37"/>
    <p:sldId id="300" r:id="rId38"/>
    <p:sldId id="276" r:id="rId39"/>
    <p:sldId id="266" r:id="rId40"/>
  </p:sldIdLst>
  <p:sldSz cx="12192000" cy="6858000"/>
  <p:notesSz cx="6858000" cy="9144000"/>
  <p:embeddedFontLst>
    <p:embeddedFont>
      <p:font typeface="한수원 한울림" panose="020B0600000101010101" pitchFamily="50" charset="-127"/>
      <p:regular r:id="rId42"/>
    </p:embeddedFont>
    <p:embeddedFont>
      <p:font typeface="MV Boli" panose="02000500030200090000" pitchFamily="2" charset="0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02F"/>
    <a:srgbClr val="AA7244"/>
    <a:srgbClr val="E2AF74"/>
    <a:srgbClr val="E9E4DF"/>
    <a:srgbClr val="BE8921"/>
    <a:srgbClr val="A46A40"/>
    <a:srgbClr val="CC9A34"/>
    <a:srgbClr val="151515"/>
    <a:srgbClr val="000907"/>
    <a:srgbClr val="CFE2F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443" autoAdjust="0"/>
  </p:normalViewPr>
  <p:slideViewPr>
    <p:cSldViewPr snapToGrid="0" showGuides="1">
      <p:cViewPr varScale="1">
        <p:scale>
          <a:sx n="91" d="100"/>
          <a:sy n="91" d="100"/>
        </p:scale>
        <p:origin x="1350" y="66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7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B4755-CEA1-47BB-8F51-B521E68B077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F51C6-99DB-4AD6-B5A1-2A156EAF2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63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3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852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마이페이지입니다</a:t>
            </a:r>
            <a:r>
              <a:rPr lang="en-US" altLang="ko-KR" dirty="0"/>
              <a:t>. </a:t>
            </a:r>
            <a:r>
              <a:rPr lang="ko-KR" altLang="en-US" dirty="0"/>
              <a:t>마이페이지는 </a:t>
            </a:r>
            <a:r>
              <a:rPr lang="ko-KR" altLang="en-US" dirty="0" err="1"/>
              <a:t>상단바</a:t>
            </a:r>
            <a:r>
              <a:rPr lang="ko-KR" altLang="en-US" dirty="0"/>
              <a:t> 사람모양을 클릭하면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레이아웃은 크게 총 세가지로 분류하여 구성하였습니다</a:t>
            </a:r>
            <a:r>
              <a:rPr lang="en-US" altLang="ko-KR" dirty="0"/>
              <a:t>. </a:t>
            </a:r>
            <a:r>
              <a:rPr lang="ko-KR" altLang="en-US" dirty="0"/>
              <a:t>첫번쨰는 저희의 </a:t>
            </a:r>
            <a:r>
              <a:rPr lang="ko-KR" altLang="en-US" dirty="0" err="1"/>
              <a:t>시그니처</a:t>
            </a:r>
            <a:r>
              <a:rPr lang="ko-KR" altLang="en-US" dirty="0"/>
              <a:t> 라인인 </a:t>
            </a:r>
            <a:r>
              <a:rPr lang="en-US" altLang="ko-KR" dirty="0"/>
              <a:t>h3 </a:t>
            </a:r>
            <a:r>
              <a:rPr lang="ko-KR" altLang="en-US" dirty="0"/>
              <a:t>제목부분</a:t>
            </a:r>
            <a:r>
              <a:rPr lang="en-US" altLang="ko-KR" dirty="0"/>
              <a:t>, </a:t>
            </a:r>
            <a:r>
              <a:rPr lang="ko-KR" altLang="en-US" dirty="0"/>
              <a:t>두번째는 마이페이지 카테고리가 </a:t>
            </a:r>
            <a:r>
              <a:rPr lang="ko-KR" altLang="en-US" dirty="0" err="1"/>
              <a:t>들어가있는</a:t>
            </a:r>
            <a:r>
              <a:rPr lang="ko-KR" altLang="en-US" dirty="0"/>
              <a:t> 부분으로 테이블 태그인 </a:t>
            </a:r>
            <a:r>
              <a:rPr lang="en-US" altLang="ko-KR" dirty="0" err="1"/>
              <a:t>tr,th,td</a:t>
            </a:r>
            <a:r>
              <a:rPr lang="ko-KR" altLang="en-US" dirty="0"/>
              <a:t>로 구성하였습니다</a:t>
            </a:r>
            <a:r>
              <a:rPr lang="en-US" altLang="ko-KR" dirty="0"/>
              <a:t>. </a:t>
            </a:r>
            <a:r>
              <a:rPr lang="ko-KR" altLang="en-US" dirty="0"/>
              <a:t>마지막으로 이 아이콘들이 </a:t>
            </a:r>
            <a:r>
              <a:rPr lang="ko-KR" altLang="en-US" dirty="0" err="1"/>
              <a:t>들어가있는</a:t>
            </a:r>
            <a:r>
              <a:rPr lang="ko-KR" altLang="en-US" dirty="0"/>
              <a:t> 부분은 그리드와 </a:t>
            </a:r>
            <a:r>
              <a:rPr lang="ko-KR" altLang="en-US" dirty="0" err="1"/>
              <a:t>플렉스로</a:t>
            </a:r>
            <a:r>
              <a:rPr lang="ko-KR" altLang="en-US" dirty="0"/>
              <a:t> 배치를 하였는데요 다음페이지에서 자세하게 보겠습니다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759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일단 첫번째로 </a:t>
            </a:r>
            <a:r>
              <a:rPr lang="en-US" altLang="ko-KR" dirty="0"/>
              <a:t>div</a:t>
            </a:r>
            <a:r>
              <a:rPr lang="ko-KR" altLang="en-US" dirty="0"/>
              <a:t>를 크게 두개로 나누어서 </a:t>
            </a:r>
            <a:r>
              <a:rPr lang="en-US" altLang="ko-KR" dirty="0"/>
              <a:t>flex </a:t>
            </a:r>
            <a:r>
              <a:rPr lang="ko-KR" altLang="en-US" dirty="0"/>
              <a:t>정렬 </a:t>
            </a:r>
            <a:r>
              <a:rPr lang="en-US" altLang="ko-KR" dirty="0"/>
              <a:t>space-evenly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첫번쨰 안에 </a:t>
            </a:r>
            <a:r>
              <a:rPr lang="en-US" altLang="ko-KR" dirty="0"/>
              <a:t>div</a:t>
            </a:r>
            <a:r>
              <a:rPr lang="ko-KR" altLang="en-US" dirty="0"/>
              <a:t>에는 그리드는 사용하여 </a:t>
            </a:r>
            <a:r>
              <a:rPr lang="en-US" altLang="ko-KR" dirty="0"/>
              <a:t>6</a:t>
            </a:r>
            <a:r>
              <a:rPr lang="ko-KR" altLang="en-US" dirty="0"/>
              <a:t>칸을 만든 후 아이콘 부분이 </a:t>
            </a:r>
            <a:r>
              <a:rPr lang="ko-KR" altLang="en-US" dirty="0" err="1"/>
              <a:t>두칸을</a:t>
            </a:r>
            <a:r>
              <a:rPr lang="ko-KR" altLang="en-US" dirty="0"/>
              <a:t> 차지하고 회원등급과 수정하기 부분을 한 부분으로 묶어서 </a:t>
            </a:r>
            <a:r>
              <a:rPr lang="en-US" altLang="ko-KR" dirty="0"/>
              <a:t>4</a:t>
            </a:r>
            <a:r>
              <a:rPr lang="ko-KR" altLang="en-US" dirty="0"/>
              <a:t>칸을 차지하도록 정렬하였습니다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두번째 안에 있는 </a:t>
            </a:r>
            <a:r>
              <a:rPr lang="en-US" altLang="ko-KR" dirty="0"/>
              <a:t>div</a:t>
            </a:r>
            <a:r>
              <a:rPr lang="ko-KR" altLang="en-US" dirty="0"/>
              <a:t>에 </a:t>
            </a:r>
            <a:r>
              <a:rPr lang="en-US" altLang="ko-KR" dirty="0" err="1"/>
              <a:t>ul</a:t>
            </a:r>
            <a:r>
              <a:rPr lang="en-US" altLang="ko-KR" dirty="0"/>
              <a:t>&gt;li </a:t>
            </a:r>
            <a:r>
              <a:rPr lang="ko-KR" altLang="en-US" dirty="0"/>
              <a:t>리스트 태그를 넣어 각각 </a:t>
            </a:r>
            <a:r>
              <a:rPr lang="en-US" altLang="ko-KR" dirty="0"/>
              <a:t>flex</a:t>
            </a:r>
            <a:r>
              <a:rPr lang="ko-KR" altLang="en-US" dirty="0"/>
              <a:t>를 이용하여 정렬하였습니다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162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고객센터 페이지입니다</a:t>
            </a:r>
            <a:r>
              <a:rPr lang="en-US" altLang="ko-KR" dirty="0"/>
              <a:t>. </a:t>
            </a:r>
            <a:r>
              <a:rPr lang="ko-KR" altLang="en-US" dirty="0"/>
              <a:t>고객센터 페이지는 돋보기를 누르면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커뮤니티 글자 경우 백그라운드 이미지에 </a:t>
            </a:r>
            <a:r>
              <a:rPr lang="en-US" altLang="ko-KR" dirty="0"/>
              <a:t>flex </a:t>
            </a:r>
            <a:r>
              <a:rPr lang="ko-KR" altLang="en-US" dirty="0"/>
              <a:t>정렬을 한 후 이 배경 안에서도 중앙 정렬을 </a:t>
            </a:r>
            <a:r>
              <a:rPr lang="ko-KR" altLang="en-US" dirty="0" err="1"/>
              <a:t>해야되므로</a:t>
            </a:r>
            <a:r>
              <a:rPr lang="ko-KR" altLang="en-US" dirty="0"/>
              <a:t> 커뮤니티와 이 글자도 합쳐서 그 안에서도 </a:t>
            </a:r>
            <a:r>
              <a:rPr lang="en-US" altLang="ko-KR" dirty="0"/>
              <a:t>flex</a:t>
            </a:r>
            <a:r>
              <a:rPr lang="ko-KR" altLang="en-US" dirty="0"/>
              <a:t>로 </a:t>
            </a:r>
            <a:r>
              <a:rPr lang="ko-KR" altLang="en-US" dirty="0" err="1"/>
              <a:t>중앙정렬을</a:t>
            </a:r>
            <a:r>
              <a:rPr lang="ko-KR" altLang="en-US" dirty="0"/>
              <a:t> 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밑에 회색 바 같은 경우에는 고객센터 카테고리를 </a:t>
            </a:r>
            <a:r>
              <a:rPr lang="ko-KR" altLang="en-US" dirty="0" err="1"/>
              <a:t>나타내었는데요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720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FAQ </a:t>
            </a:r>
            <a:r>
              <a:rPr lang="ko-KR" altLang="en-US" dirty="0"/>
              <a:t>같은 경우 </a:t>
            </a:r>
            <a:r>
              <a:rPr lang="ko-KR" altLang="en-US" dirty="0" err="1"/>
              <a:t>옆조의</a:t>
            </a:r>
            <a:r>
              <a:rPr lang="ko-KR" altLang="en-US" dirty="0"/>
              <a:t> 자문을 구하여 구성한 페이지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&lt; pre-line &gt;</a:t>
            </a:r>
          </a:p>
          <a:p>
            <a:endParaRPr lang="en-US" altLang="ko-KR" dirty="0"/>
          </a:p>
          <a:p>
            <a:r>
              <a:rPr lang="en-US" altLang="ko-KR" dirty="0"/>
              <a:t>- Pre </a:t>
            </a:r>
            <a:r>
              <a:rPr lang="ko-KR" altLang="en-US" dirty="0"/>
              <a:t>속성과 동일하게 적용</a:t>
            </a:r>
            <a:r>
              <a:rPr lang="en-US" altLang="ko-KR" dirty="0"/>
              <a:t>,</a:t>
            </a:r>
            <a:r>
              <a:rPr lang="ko-KR" altLang="en-US" dirty="0"/>
              <a:t> 탭과 연속 공백을 제외한 </a:t>
            </a:r>
            <a:r>
              <a:rPr lang="ko-KR" altLang="en-US" dirty="0" err="1"/>
              <a:t>개행만을</a:t>
            </a:r>
            <a:r>
              <a:rPr lang="ko-KR" altLang="en-US" dirty="0"/>
              <a:t> 인정을 하고 </a:t>
            </a:r>
            <a:r>
              <a:rPr lang="en-US" altLang="ko-KR" dirty="0"/>
              <a:t>wrap </a:t>
            </a:r>
            <a:r>
              <a:rPr lang="ko-KR" altLang="en-US" dirty="0"/>
              <a:t>특성 적용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90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크게 </a:t>
            </a:r>
            <a:r>
              <a:rPr lang="ko-KR" altLang="en-US" dirty="0" err="1"/>
              <a:t>네개의</a:t>
            </a:r>
            <a:r>
              <a:rPr lang="ko-KR" altLang="en-US" dirty="0"/>
              <a:t> 구역으로 나누어 레이아웃을 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홈부분은 </a:t>
            </a:r>
            <a:r>
              <a:rPr lang="ko-KR" altLang="en-US" dirty="0" err="1"/>
              <a:t>메인페이지로</a:t>
            </a:r>
            <a:r>
              <a:rPr lang="ko-KR" altLang="en-US" dirty="0"/>
              <a:t> 가는 버튼 </a:t>
            </a:r>
            <a:r>
              <a:rPr lang="en-US" altLang="ko-KR" dirty="0"/>
              <a:t>/ </a:t>
            </a:r>
            <a:r>
              <a:rPr lang="ko-KR" altLang="en-US" dirty="0"/>
              <a:t>가이드는 이용안내 페이지</a:t>
            </a:r>
            <a:r>
              <a:rPr lang="en-US" altLang="ko-KR" dirty="0"/>
              <a:t> / </a:t>
            </a:r>
            <a:r>
              <a:rPr lang="ko-KR" altLang="en-US" dirty="0" err="1"/>
              <a:t>입점문의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이용약관 </a:t>
            </a:r>
            <a:r>
              <a:rPr lang="en-US" altLang="ko-KR" dirty="0"/>
              <a:t>/ </a:t>
            </a:r>
            <a:r>
              <a:rPr lang="ko-KR" altLang="en-US" dirty="0"/>
              <a:t>개인정보처리방침 버튼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21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08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6CD02-13C7-4A2D-99BF-1C4D92D56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56122-AF58-4669-8792-E576E7C9D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11E44-BCFA-4E7A-BCDC-2183247F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69754-6741-4313-BFAE-49DFB970F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E62FB-4E67-48B8-92E0-1DFFF19E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4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5A28F-5EB4-48A7-9743-F80334C5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2C5651-B45B-428C-BE54-0B994C7A7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08F69-B75C-44E6-8246-DC78FECC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1B784-1AC1-4C31-83A1-92617E06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BF8DB-271B-462E-9CD5-FEBA3929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0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BE1E78-5557-4FB5-A4C3-4193739B0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59453-7477-46E5-89AD-77D94791F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37F5A-DBEE-41E1-BCBB-00251D8A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C22E85-301F-4B83-97B7-23069550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DDFE1-816C-4872-974D-56A1F485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E9738-CDCE-4130-8955-91096D5F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EEB22-0652-464A-80D9-40676BC29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FDCAB-05EA-490A-912D-214850734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4A5F5-4104-4D51-88BA-2811A419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F0B61-8324-4079-88DA-244ED3FB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1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8F0E-A9ED-4724-9674-5FC2AD1B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484B8C-830B-440B-95F9-3DFAE1E0B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E4F6D-2D4D-4BA9-894B-CA172719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71A27-D8C1-4359-8314-E322B903F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95C2F-0B3F-4B51-B88D-953242FB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94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051CF-E97C-48E3-8D9E-E317F242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5629F-D515-4A8C-9914-B2CBD52C7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8BEB82-C20E-480D-91B4-17F5E4C8B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AAAB38-897A-4745-B33C-AB2AD8A65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6E4F9F-5AE7-442A-BC7F-AF08A306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8EDA7-5BC6-4A54-A867-89690A26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1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C7F42-0161-420C-A840-C0928844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580F9-5FF5-47DF-819B-2424AE2F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3B91D-83BF-4A8E-9C95-573DE8EF1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FB71A2-875E-4352-8B21-610DA1075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BD358D-452B-49EC-BB7F-E396A1E50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5F81C4-05E3-4036-B09A-C88B9AB0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E07D7B-C7EB-4D93-9512-8036C8C2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427F0A-941A-496F-83DF-950AA9C1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7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9C901-17F8-455F-8D9C-F87E39D1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B1D132-9185-4D80-A282-FCA4757BC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2297EB-C283-4EB9-B6C0-651FB794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6F653A-C10D-4A69-823F-1CF5BDD5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9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F0473-770C-4803-AC0D-9E8FA7A35E32}"/>
              </a:ext>
            </a:extLst>
          </p:cNvPr>
          <p:cNvSpPr txBox="1"/>
          <p:nvPr userDrawn="1"/>
        </p:nvSpPr>
        <p:spPr>
          <a:xfrm>
            <a:off x="10032113" y="6586181"/>
            <a:ext cx="2149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한수원 한울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153049-9ED1-4A6A-A09E-91B4B805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0AF962-22DF-4DD9-8657-BD8B7BB7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0F3965-5ACD-4F30-BA30-0A47C5DD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5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EDD91-8014-4995-B62C-BBFDE518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3B3D6-B022-452E-A3B1-186EAB834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893742-E9BF-47FB-82D5-36488BF3C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9C159-C5A5-4EDC-A5A3-8FE3C3B0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AE646D-1288-4080-9578-B9F20777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28232C-DB92-474E-B604-C380E72E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E07A5-4064-47CF-81B0-7A54DC2B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2BE1B1-F8A7-4B25-8324-6B05BFC15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5348A3-20FC-47CF-BDE5-197D8712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44FFC7-E609-4346-A87E-DA049D05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FD5C50-EE8F-4B8D-9ABF-3D73CF1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169C06-39FE-4D55-A5FA-940A3829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8E4F5E-AADC-45CA-BACF-8A4D4B85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44129D-4981-41FF-B3A3-75E103A65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C5E86-00FB-4A63-9B8F-1E2623857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270C5-D55A-4E0E-B72A-23BDE477B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45880-5134-4757-82C5-6DB49E7FC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3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유기적 모서리 셰이프">
            <a:extLst>
              <a:ext uri="{FF2B5EF4-FFF2-40B4-BE49-F238E27FC236}">
                <a16:creationId xmlns:a16="http://schemas.microsoft.com/office/drawing/2014/main" id="{B3AD8036-FBB4-4DF0-A6E1-2FC03847D0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233"/>
            <a:ext cx="3430045" cy="3430045"/>
          </a:xfrm>
          <a:prstGeom prst="rect">
            <a:avLst/>
          </a:prstGeom>
        </p:spPr>
      </p:pic>
      <p:pic>
        <p:nvPicPr>
          <p:cNvPr id="10" name="그래픽 9" descr="유기적 모서리 셰이프">
            <a:extLst>
              <a:ext uri="{FF2B5EF4-FFF2-40B4-BE49-F238E27FC236}">
                <a16:creationId xmlns:a16="http://schemas.microsoft.com/office/drawing/2014/main" id="{19218B5C-3B6D-4EEE-865C-A0726BB6F0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761955" y="3434764"/>
            <a:ext cx="3430045" cy="3430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756484" y="718486"/>
            <a:ext cx="667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>
                    <a:lumMod val="50000"/>
                  </a:schemeClr>
                </a:solidFill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BBANG SHUTTLE</a:t>
            </a:r>
            <a:endParaRPr lang="ko-KR" altLang="en-US" sz="6000" b="1" dirty="0">
              <a:solidFill>
                <a:schemeClr val="accent2">
                  <a:lumMod val="50000"/>
                </a:schemeClr>
              </a:solidFill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52943" y="6304002"/>
            <a:ext cx="23437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2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㈜식빵</a:t>
            </a:r>
            <a:endParaRPr lang="en-US" altLang="ko-KR" sz="3000" b="1" dirty="0">
              <a:solidFill>
                <a:schemeClr val="accent2">
                  <a:lumMod val="50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69" y="1609679"/>
            <a:ext cx="6057662" cy="45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20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A25903-036D-1496-D717-1E139B949ED0}"/>
              </a:ext>
            </a:extLst>
          </p:cNvPr>
          <p:cNvSpPr/>
          <p:nvPr/>
        </p:nvSpPr>
        <p:spPr>
          <a:xfrm>
            <a:off x="3820015" y="1620250"/>
            <a:ext cx="2028338" cy="63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로그인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C8A57-0BBF-03B1-46DC-328333DF6407}"/>
              </a:ext>
            </a:extLst>
          </p:cNvPr>
          <p:cNvSpPr/>
          <p:nvPr/>
        </p:nvSpPr>
        <p:spPr>
          <a:xfrm>
            <a:off x="6353950" y="1612819"/>
            <a:ext cx="2028339" cy="623799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ID/PW 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찾기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D8CC8-1F1D-FBC2-76EA-F0AFF3ABC0F5}"/>
              </a:ext>
            </a:extLst>
          </p:cNvPr>
          <p:cNvSpPr/>
          <p:nvPr/>
        </p:nvSpPr>
        <p:spPr>
          <a:xfrm>
            <a:off x="8887883" y="1604672"/>
            <a:ext cx="2028339" cy="623799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회원가입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CAE7D8-0329-90A0-A597-9AAD346C71A7}"/>
              </a:ext>
            </a:extLst>
          </p:cNvPr>
          <p:cNvSpPr/>
          <p:nvPr/>
        </p:nvSpPr>
        <p:spPr>
          <a:xfrm>
            <a:off x="1137380" y="1618284"/>
            <a:ext cx="2028338" cy="623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메인페이지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C7DD3C-6526-C339-2CF3-62EE6C219C55}"/>
              </a:ext>
            </a:extLst>
          </p:cNvPr>
          <p:cNvSpPr/>
          <p:nvPr/>
        </p:nvSpPr>
        <p:spPr>
          <a:xfrm>
            <a:off x="8887881" y="2451863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약관동의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F66F51-ABF1-7D5E-9197-B2D694702617}"/>
              </a:ext>
            </a:extLst>
          </p:cNvPr>
          <p:cNvSpPr/>
          <p:nvPr/>
        </p:nvSpPr>
        <p:spPr>
          <a:xfrm>
            <a:off x="8887880" y="3117911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회원정보입력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AB2330-AE77-783C-D10A-F2231BCA3E8B}"/>
              </a:ext>
            </a:extLst>
          </p:cNvPr>
          <p:cNvSpPr/>
          <p:nvPr/>
        </p:nvSpPr>
        <p:spPr>
          <a:xfrm>
            <a:off x="8887879" y="38024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회원정보수정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3820007" y="2455363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이용안내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A476D2-4634-E2EF-ED9A-7842240702D3}"/>
              </a:ext>
            </a:extLst>
          </p:cNvPr>
          <p:cNvSpPr/>
          <p:nvPr/>
        </p:nvSpPr>
        <p:spPr>
          <a:xfrm>
            <a:off x="1137376" y="2455363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제품리스트 </a:t>
            </a:r>
            <a:endParaRPr lang="en-US" altLang="ko-KR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085363-7DF3-5186-D2C7-535CAA453B85}"/>
              </a:ext>
            </a:extLst>
          </p:cNvPr>
          <p:cNvSpPr/>
          <p:nvPr/>
        </p:nvSpPr>
        <p:spPr>
          <a:xfrm>
            <a:off x="1137375" y="3117911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제품상세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페이지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C2AA62-086E-E95F-2070-DEB71697C837}"/>
              </a:ext>
            </a:extLst>
          </p:cNvPr>
          <p:cNvSpPr/>
          <p:nvPr/>
        </p:nvSpPr>
        <p:spPr>
          <a:xfrm>
            <a:off x="1137378" y="4320924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장바구니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84E537-E8FD-C7CE-04D6-56E026BF3369}"/>
              </a:ext>
            </a:extLst>
          </p:cNvPr>
          <p:cNvSpPr/>
          <p:nvPr/>
        </p:nvSpPr>
        <p:spPr>
          <a:xfrm>
            <a:off x="3820009" y="4320924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</a:t>
            </a:r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배송지정보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89FE4A-C386-7A5E-B1B5-CD320B3CBCDD}"/>
              </a:ext>
            </a:extLst>
          </p:cNvPr>
          <p:cNvSpPr/>
          <p:nvPr/>
        </p:nvSpPr>
        <p:spPr>
          <a:xfrm>
            <a:off x="3820007" y="5005518"/>
            <a:ext cx="2028337" cy="521893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결제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768983-89CE-D816-1EB5-E3ACF0D89DD4}"/>
              </a:ext>
            </a:extLst>
          </p:cNvPr>
          <p:cNvSpPr/>
          <p:nvPr/>
        </p:nvSpPr>
        <p:spPr>
          <a:xfrm>
            <a:off x="3820008" y="5640506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주문내역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09D9A7D-6F46-8BAF-A42B-0E71565D0760}"/>
              </a:ext>
            </a:extLst>
          </p:cNvPr>
          <p:cNvSpPr/>
          <p:nvPr/>
        </p:nvSpPr>
        <p:spPr>
          <a:xfrm>
            <a:off x="1137377" y="5661630"/>
            <a:ext cx="2028339" cy="29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주문취소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85E7DC-784A-681E-BE89-18FCE6B09DE8}"/>
              </a:ext>
            </a:extLst>
          </p:cNvPr>
          <p:cNvSpPr/>
          <p:nvPr/>
        </p:nvSpPr>
        <p:spPr>
          <a:xfrm>
            <a:off x="1137378" y="5915765"/>
            <a:ext cx="2028339" cy="29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교환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환불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163E86-D74D-6863-6223-11D4155B656E}"/>
              </a:ext>
            </a:extLst>
          </p:cNvPr>
          <p:cNvSpPr/>
          <p:nvPr/>
        </p:nvSpPr>
        <p:spPr>
          <a:xfrm>
            <a:off x="3820007" y="3117911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고객센터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353943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문의내역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36B7D50-9DA2-BAAF-292B-296FD1BC5F40}"/>
              </a:ext>
            </a:extLst>
          </p:cNvPr>
          <p:cNvSpPr/>
          <p:nvPr/>
        </p:nvSpPr>
        <p:spPr>
          <a:xfrm>
            <a:off x="8887884" y="5630015"/>
            <a:ext cx="2028339" cy="5715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마이페이지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A291048-5CFC-018B-9DB4-2107CF6D28A9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>
            <a:off x="3165718" y="1930184"/>
            <a:ext cx="654297" cy="541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959C886-E7F9-EA88-F3CB-E4B59D186FB4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5848353" y="1924719"/>
            <a:ext cx="505597" cy="1088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9BA6294-FE5A-75FE-781E-967D6838EAA9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82282" y="1915308"/>
            <a:ext cx="505601" cy="12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145433" y="2242989"/>
            <a:ext cx="6113" cy="2123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45E35B2-18B9-2018-5377-07F1F4F389E4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145433" y="3024058"/>
            <a:ext cx="6112" cy="9385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3007135-1606-48AB-DD98-234CC0574052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2147741" y="3689411"/>
            <a:ext cx="3807" cy="63151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529F3E8-ED00-65BF-3F68-175D20FF9A7C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4834175" y="4892423"/>
            <a:ext cx="1" cy="1130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22DA8E3-EE20-1B9E-E1AD-B898F0040AD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3165717" y="4606674"/>
            <a:ext cx="654292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C0CB33D-595A-2293-0114-33A958C87E1B}"/>
              </a:ext>
            </a:extLst>
          </p:cNvPr>
          <p:cNvCxnSpPr>
            <a:cxnSpLocks/>
          </p:cNvCxnSpPr>
          <p:nvPr/>
        </p:nvCxnSpPr>
        <p:spPr>
          <a:xfrm>
            <a:off x="4843700" y="5540123"/>
            <a:ext cx="1" cy="1130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E905EFE-4D7E-56FA-6195-A58D1D663725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3165714" y="5915765"/>
            <a:ext cx="654294" cy="104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1F3F6DB-AD99-3865-F47D-B7BCFBC033A4}"/>
              </a:ext>
            </a:extLst>
          </p:cNvPr>
          <p:cNvCxnSpPr>
            <a:cxnSpLocks/>
          </p:cNvCxnSpPr>
          <p:nvPr/>
        </p:nvCxnSpPr>
        <p:spPr>
          <a:xfrm>
            <a:off x="9895935" y="2224728"/>
            <a:ext cx="6113" cy="2123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4B6B64-A1CD-B8CC-62D2-5C1DA8EC3CD9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895935" y="3034381"/>
            <a:ext cx="6115" cy="835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7DF66B9-3646-A3BD-4A80-BEFEE7AA3686}"/>
              </a:ext>
            </a:extLst>
          </p:cNvPr>
          <p:cNvCxnSpPr>
            <a:cxnSpLocks/>
          </p:cNvCxnSpPr>
          <p:nvPr/>
        </p:nvCxnSpPr>
        <p:spPr>
          <a:xfrm>
            <a:off x="9934035" y="3710656"/>
            <a:ext cx="6115" cy="835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FB60194-15F2-15C9-B76D-019ED812228F}"/>
              </a:ext>
            </a:extLst>
          </p:cNvPr>
          <p:cNvCxnSpPr>
            <a:cxnSpLocks/>
            <a:stCxn id="35" idx="2"/>
            <a:endCxn id="48" idx="0"/>
          </p:cNvCxnSpPr>
          <p:nvPr/>
        </p:nvCxnSpPr>
        <p:spPr>
          <a:xfrm>
            <a:off x="9902049" y="4373963"/>
            <a:ext cx="5" cy="125605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EC17D2D-CF7C-520F-0D35-701E8A5E494B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5848344" y="3403661"/>
            <a:ext cx="50559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C7698C52-317B-67AD-AE72-34A1A9917D9F}"/>
              </a:ext>
            </a:extLst>
          </p:cNvPr>
          <p:cNvCxnSpPr>
            <a:cxnSpLocks/>
            <a:endCxn id="37" idx="1"/>
          </p:cNvCxnSpPr>
          <p:nvPr/>
        </p:nvCxnSpPr>
        <p:spPr>
          <a:xfrm rot="16200000" flipH="1">
            <a:off x="3194043" y="2115149"/>
            <a:ext cx="816394" cy="435533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924C12DF-B138-0B0B-8A16-4FD387E21B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4" y="2528225"/>
            <a:ext cx="1470768" cy="452646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63B4A2FB-953B-ACA5-F707-CE250103992F}"/>
              </a:ext>
            </a:extLst>
          </p:cNvPr>
          <p:cNvCxnSpPr>
            <a:cxnSpLocks/>
            <a:endCxn id="48" idx="1"/>
          </p:cNvCxnSpPr>
          <p:nvPr/>
        </p:nvCxnSpPr>
        <p:spPr>
          <a:xfrm rot="16200000" flipH="1">
            <a:off x="7016335" y="4044216"/>
            <a:ext cx="2226354" cy="1516744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D0960CE-07AB-62FF-0A66-DA7654447518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5848344" y="5915765"/>
            <a:ext cx="3039540" cy="3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572428A-316F-59AD-2B6A-199EDC4FB7B8}"/>
              </a:ext>
            </a:extLst>
          </p:cNvPr>
          <p:cNvCxnSpPr>
            <a:cxnSpLocks/>
          </p:cNvCxnSpPr>
          <p:nvPr/>
        </p:nvCxnSpPr>
        <p:spPr>
          <a:xfrm flipH="1" flipV="1">
            <a:off x="5859056" y="5914799"/>
            <a:ext cx="3009778" cy="104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27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020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상단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78" r="6915" b="95686"/>
          <a:stretch/>
        </p:blipFill>
        <p:spPr>
          <a:xfrm>
            <a:off x="894778" y="1400175"/>
            <a:ext cx="10449608" cy="4916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78" y="2979270"/>
            <a:ext cx="10449608" cy="3033439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5565428" y="2058893"/>
            <a:ext cx="801665" cy="6976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556" y="1407595"/>
            <a:ext cx="489389" cy="4668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666" y="2986402"/>
            <a:ext cx="442093" cy="42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메인페이지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53" r="1"/>
          <a:stretch/>
        </p:blipFill>
        <p:spPr>
          <a:xfrm>
            <a:off x="2680569" y="1295859"/>
            <a:ext cx="6302767" cy="53295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012" y="1295859"/>
            <a:ext cx="198534" cy="1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2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제품리스트 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713" r="-140" b="16974"/>
          <a:stretch/>
        </p:blipFill>
        <p:spPr>
          <a:xfrm>
            <a:off x="3042750" y="1154208"/>
            <a:ext cx="6352218" cy="5461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174"/>
          <a:stretch/>
        </p:blipFill>
        <p:spPr>
          <a:xfrm>
            <a:off x="3042750" y="1154208"/>
            <a:ext cx="6334299" cy="48465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895" y="1169643"/>
            <a:ext cx="198534" cy="1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700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제품상세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108200"/>
            <a:ext cx="6089416" cy="34423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659" y="1499860"/>
            <a:ext cx="5452711" cy="49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28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주문상세정보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473" y="1206500"/>
            <a:ext cx="5728853" cy="547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3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1143000"/>
            <a:ext cx="5191125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장바구니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2189163"/>
            <a:ext cx="143986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725488" y="1368425"/>
            <a:ext cx="2637558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flex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이용하여 각 공간 할당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밑의 데이터도 같은 클래스를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공유하여 같은 크기 할당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8695911" y="2156265"/>
            <a:ext cx="3507989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수량 부분은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 type number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</a:t>
            </a:r>
            <a:r>
              <a:rPr lang="en-US" altLang="ko-KR" sz="3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13" y="2808288"/>
            <a:ext cx="259238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5400675"/>
            <a:ext cx="15113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9049184" y="4826879"/>
            <a:ext cx="2547790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button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사용하여 초기화</a:t>
            </a:r>
            <a:r>
              <a:rPr lang="en-US" altLang="ko-KR" sz="3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3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734" y="6067424"/>
            <a:ext cx="2363788" cy="41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212725" y="5903913"/>
            <a:ext cx="2682442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hover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와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scale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이용하여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마우스를 올리면 커지도록 함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02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-1800225"/>
            <a:ext cx="5918200" cy="935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001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결제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>
            <a:off x="215900" y="1143000"/>
            <a:ext cx="11987213" cy="1588"/>
          </a:xfrm>
          <a:prstGeom prst="line">
            <a:avLst/>
          </a:prstGeom>
          <a:noFill/>
          <a:ln w="6480" cap="flat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5400675"/>
            <a:ext cx="143986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3095625"/>
            <a:ext cx="143986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89825" y="1658938"/>
            <a:ext cx="143986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5" y="5903913"/>
            <a:ext cx="904875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983663" y="1439863"/>
            <a:ext cx="2106965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하나의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form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으로 묶고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Width min,max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요소들의 이탈을 보완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900113" y="4435475"/>
            <a:ext cx="2267265" cy="156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카드 아이콘 이미지를 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Position:absolute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위치 시키고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에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padding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주어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text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칸을 이미지 뒤로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밀어</a:t>
            </a:r>
            <a:r>
              <a:rPr lang="ko-KR" altLang="en-US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냄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512763" y="2024063"/>
            <a:ext cx="2589468" cy="107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요소들은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inline-box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만들고 이메일 </a:t>
            </a:r>
            <a:r>
              <a:rPr lang="ko-KR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선택칸에는</a:t>
            </a:r>
            <a:endParaRPr lang="ko-KR" altLang="ko-KR" sz="16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Select option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이용하여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선택칸을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생</a:t>
            </a:r>
            <a:r>
              <a:rPr lang="ko-KR" altLang="en-US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성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 </a:t>
            </a: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9083675" y="5264150"/>
            <a:ext cx="2542982" cy="1321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hover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시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transform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크기 조정인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scale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커지면서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transition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으로 </a:t>
            </a:r>
            <a:endParaRPr lang="en-US" altLang="ko-KR" sz="16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딜레이를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주어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포인트</a:t>
            </a:r>
            <a:r>
              <a:rPr lang="ko-KR" altLang="en-US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줌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379788" y="1439863"/>
            <a:ext cx="2098949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주문번호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일자 등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변경불가 항목은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읽기 전용 속성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</a:t>
            </a:r>
            <a:endParaRPr lang="en-US" altLang="ko-KR" sz="16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9" name="Picture 16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6382" y="2413794"/>
            <a:ext cx="576262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091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ABFEE23-15E9-9130-68D2-5165EA95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6" y="1171329"/>
            <a:ext cx="4952999" cy="5524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996" t="5022" r="499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주문내역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>
            <a:off x="215900" y="1143000"/>
            <a:ext cx="11987213" cy="1588"/>
          </a:xfrm>
          <a:prstGeom prst="line">
            <a:avLst/>
          </a:prstGeom>
          <a:noFill/>
          <a:ln w="6480" cap="flat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50188" y="2451100"/>
            <a:ext cx="1439862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664450" y="1870075"/>
            <a:ext cx="2752975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flex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이용하여 각 공간 할당</a:t>
            </a:r>
            <a:r>
              <a:rPr lang="en-US" altLang="ko-KR" sz="32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47700" y="2016125"/>
            <a:ext cx="2868391" cy="107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하나의 내역을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div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 묶고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나머지 요소 또한 각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div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 묶고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위의 카테고리와 같은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class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명을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같은 공간 할당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25" y="3168650"/>
            <a:ext cx="1439863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4216400"/>
            <a:ext cx="39211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9085263" y="3998913"/>
            <a:ext cx="2563820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Width min,max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사용하여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작아지거나 커져서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망가지는 것을 보완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470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1003619-542F-A674-C9C5-236CF28614DF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9DEA89A-41B4-5013-1CB0-D0DFAE4C7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3250" y="1238250"/>
            <a:ext cx="8445500" cy="561975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B33C57F-E3E9-9D89-710E-546994913FB4}"/>
              </a:ext>
            </a:extLst>
          </p:cNvPr>
          <p:cNvCxnSpPr>
            <a:endCxn id="5" idx="1"/>
          </p:cNvCxnSpPr>
          <p:nvPr/>
        </p:nvCxnSpPr>
        <p:spPr>
          <a:xfrm>
            <a:off x="6550198" y="1695979"/>
            <a:ext cx="3998824" cy="720912"/>
          </a:xfrm>
          <a:prstGeom prst="straightConnector1">
            <a:avLst/>
          </a:prstGeom>
          <a:ln>
            <a:solidFill>
              <a:srgbClr val="6C5437"/>
            </a:solidFill>
            <a:headEnd w="med" len="med"/>
            <a:tailEnd type="arrow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직사각형 24">
            <a:extLst>
              <a:ext uri="{FF2B5EF4-FFF2-40B4-BE49-F238E27FC236}">
                <a16:creationId xmlns:a16="http://schemas.microsoft.com/office/drawing/2014/main" id="{56BCC8D7-8934-2B94-DA6D-A6C69D4B6F35}"/>
              </a:ext>
            </a:extLst>
          </p:cNvPr>
          <p:cNvSpPr/>
          <p:nvPr/>
        </p:nvSpPr>
        <p:spPr>
          <a:xfrm>
            <a:off x="10549022" y="2101539"/>
            <a:ext cx="1404175" cy="63070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Text align:center;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margin: 0 auto;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51AD77-75C3-DC27-D205-ABAE4119356E}"/>
              </a:ext>
            </a:extLst>
          </p:cNvPr>
          <p:cNvCxnSpPr>
            <a:endCxn id="7" idx="3"/>
          </p:cNvCxnSpPr>
          <p:nvPr/>
        </p:nvCxnSpPr>
        <p:spPr>
          <a:xfrm rot="10800000" flipV="1">
            <a:off x="1624662" y="3223948"/>
            <a:ext cx="1834326" cy="493944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24">
            <a:extLst>
              <a:ext uri="{FF2B5EF4-FFF2-40B4-BE49-F238E27FC236}">
                <a16:creationId xmlns:a16="http://schemas.microsoft.com/office/drawing/2014/main" id="{73BF9913-6476-84E1-117C-C4B0D2EA07A4}"/>
              </a:ext>
            </a:extLst>
          </p:cNvPr>
          <p:cNvSpPr/>
          <p:nvPr/>
        </p:nvSpPr>
        <p:spPr>
          <a:xfrm>
            <a:off x="114652" y="3243791"/>
            <a:ext cx="1510009" cy="9482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flex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를 이용하여 정렬</a:t>
            </a:r>
          </a:p>
          <a:p>
            <a:pPr algn="ctr">
              <a:spcBef>
                <a:spcPts val="0"/>
              </a:spcBef>
              <a:defRPr/>
            </a:pPr>
            <a:endParaRPr lang="ko-KR" altLang="en-US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버튼 활성화는 아직 구현 못함</a:t>
            </a:r>
          </a:p>
        </p:txBody>
      </p:sp>
      <p:sp>
        <p:nvSpPr>
          <p:cNvPr id="8" name="직사각형 24">
            <a:extLst>
              <a:ext uri="{FF2B5EF4-FFF2-40B4-BE49-F238E27FC236}">
                <a16:creationId xmlns:a16="http://schemas.microsoft.com/office/drawing/2014/main" id="{68382EF8-D28B-E259-3704-4CCBB4F4AC37}"/>
              </a:ext>
            </a:extLst>
          </p:cNvPr>
          <p:cNvSpPr/>
          <p:nvPr/>
        </p:nvSpPr>
        <p:spPr>
          <a:xfrm>
            <a:off x="10666143" y="4247134"/>
            <a:ext cx="1404175" cy="63070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hover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transition:all .4s;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142423-4D6F-9A18-8561-C898475C7AF2}"/>
              </a:ext>
            </a:extLst>
          </p:cNvPr>
          <p:cNvCxnSpPr>
            <a:endCxn id="8" idx="1"/>
          </p:cNvCxnSpPr>
          <p:nvPr/>
        </p:nvCxnSpPr>
        <p:spPr>
          <a:xfrm rot="5400000" flipH="1" flipV="1">
            <a:off x="9452710" y="5042197"/>
            <a:ext cx="1693144" cy="733722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2F2032-6845-ECC1-7B28-12987CE70D6A}"/>
              </a:ext>
            </a:extLst>
          </p:cNvPr>
          <p:cNvCxnSpPr>
            <a:endCxn id="8" idx="1"/>
          </p:cNvCxnSpPr>
          <p:nvPr/>
        </p:nvCxnSpPr>
        <p:spPr>
          <a:xfrm>
            <a:off x="8486070" y="4527020"/>
            <a:ext cx="2180073" cy="35465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66398" y="415916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INDEX</a:t>
            </a:r>
            <a:endParaRPr lang="ko-KR" alt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A8D37-3D9B-43D9-9B10-51FDBE63B4E6}"/>
              </a:ext>
            </a:extLst>
          </p:cNvPr>
          <p:cNvSpPr txBox="1"/>
          <p:nvPr/>
        </p:nvSpPr>
        <p:spPr>
          <a:xfrm>
            <a:off x="1339052" y="1828538"/>
            <a:ext cx="380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7F597-4774-4B01-9789-9098F92B1EE9}"/>
              </a:ext>
            </a:extLst>
          </p:cNvPr>
          <p:cNvSpPr txBox="1"/>
          <p:nvPr/>
        </p:nvSpPr>
        <p:spPr>
          <a:xfrm>
            <a:off x="1288309" y="3326701"/>
            <a:ext cx="474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FCC85-8DEE-43FE-996A-C399579DF43B}"/>
              </a:ext>
            </a:extLst>
          </p:cNvPr>
          <p:cNvSpPr txBox="1"/>
          <p:nvPr/>
        </p:nvSpPr>
        <p:spPr>
          <a:xfrm>
            <a:off x="1332144" y="4875412"/>
            <a:ext cx="387140" cy="71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0686" y="1862137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프로젝트개요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20639" y="3527571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프로젝트상세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75943" y="5049276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프로젝트후기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1974" y="2254147"/>
            <a:ext cx="2650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 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75943" y="3896903"/>
            <a:ext cx="265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페이지설명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75943" y="5402787"/>
            <a:ext cx="265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122" name="Picture 2" descr="LEFT HAND DRIVE ROUTEMASTER BREAD BUS | Hammersmith bus stat… | Flickr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18547" y="1828538"/>
            <a:ext cx="5640793" cy="40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0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약관동의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336113B-23DD-02C0-BC17-31EF5BC44EF2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B17B80A-6B5A-A0C8-4551-10982FA61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00525" y="1344789"/>
            <a:ext cx="6590947" cy="5513211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416A2DAB-1F12-6AEF-B3E9-CEA938A815ED}"/>
              </a:ext>
            </a:extLst>
          </p:cNvPr>
          <p:cNvSpPr/>
          <p:nvPr/>
        </p:nvSpPr>
        <p:spPr>
          <a:xfrm>
            <a:off x="371380" y="1704664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시그니처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 라인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(</a:t>
            </a: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오버라인</a:t>
            </a: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,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언더라인</a:t>
            </a: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)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CA55809-79A9-D7A4-BAC7-DBB6C328E70C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>
            <a:off x="1775555" y="1945050"/>
            <a:ext cx="1374749" cy="421208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24">
            <a:extLst>
              <a:ext uri="{FF2B5EF4-FFF2-40B4-BE49-F238E27FC236}">
                <a16:creationId xmlns:a16="http://schemas.microsoft.com/office/drawing/2014/main" id="{48CD50F2-3CAC-4073-A751-4D10CFBE010B}"/>
              </a:ext>
            </a:extLst>
          </p:cNvPr>
          <p:cNvSpPr/>
          <p:nvPr/>
        </p:nvSpPr>
        <p:spPr>
          <a:xfrm>
            <a:off x="365029" y="3429000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overflow:auto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AB0C61B-C4A1-AC54-4C21-22907868D477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 flipV="1">
            <a:off x="1769205" y="3583340"/>
            <a:ext cx="1680961" cy="860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>
            <a:extLst>
              <a:ext uri="{FF2B5EF4-FFF2-40B4-BE49-F238E27FC236}">
                <a16:creationId xmlns:a16="http://schemas.microsoft.com/office/drawing/2014/main" id="{3B815BF8-BBC8-2CE8-B809-173A00CA6F15}"/>
              </a:ext>
            </a:extLst>
          </p:cNvPr>
          <p:cNvSpPr/>
          <p:nvPr/>
        </p:nvSpPr>
        <p:spPr>
          <a:xfrm>
            <a:off x="10390951" y="4383968"/>
            <a:ext cx="1659939" cy="77181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Table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 태그를 이용해서 오른쪽 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border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만 설정하여 편하게 정렬</a:t>
            </a:r>
          </a:p>
        </p:txBody>
      </p:sp>
      <p:sp>
        <p:nvSpPr>
          <p:cNvPr id="9" name="직사각형 24">
            <a:extLst>
              <a:ext uri="{FF2B5EF4-FFF2-40B4-BE49-F238E27FC236}">
                <a16:creationId xmlns:a16="http://schemas.microsoft.com/office/drawing/2014/main" id="{867B7F07-9B3B-6E7B-0EE0-226D814CCEFD}"/>
              </a:ext>
            </a:extLst>
          </p:cNvPr>
          <p:cNvSpPr/>
          <p:nvPr/>
        </p:nvSpPr>
        <p:spPr>
          <a:xfrm>
            <a:off x="9537254" y="2853475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시그니처 박스라인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D450E5C-A1E7-CFAD-AB19-F47580320D4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935862" y="2886604"/>
            <a:ext cx="601392" cy="20725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A244D6-6DF4-5AFE-5685-63C47BE31C2F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8715376" y="4769876"/>
            <a:ext cx="1675575" cy="471520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24">
            <a:extLst>
              <a:ext uri="{FF2B5EF4-FFF2-40B4-BE49-F238E27FC236}">
                <a16:creationId xmlns:a16="http://schemas.microsoft.com/office/drawing/2014/main" id="{A31C72FF-957D-5862-8B30-9117AA24E857}"/>
              </a:ext>
            </a:extLst>
          </p:cNvPr>
          <p:cNvSpPr/>
          <p:nvPr/>
        </p:nvSpPr>
        <p:spPr>
          <a:xfrm>
            <a:off x="376321" y="5087266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check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박스를 이용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FBB2142-0BBF-B74A-6E21-26A7FE1390FE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 flipV="1">
            <a:off x="1780497" y="4377106"/>
            <a:ext cx="1740229" cy="9505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9208CA-5F69-744B-A16D-B2B7FD4B85C0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1780497" y="5327652"/>
            <a:ext cx="1704947" cy="53110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24">
            <a:extLst>
              <a:ext uri="{FF2B5EF4-FFF2-40B4-BE49-F238E27FC236}">
                <a16:creationId xmlns:a16="http://schemas.microsoft.com/office/drawing/2014/main" id="{8FD5FE6E-07AC-5750-4D13-7DF80987B777}"/>
              </a:ext>
            </a:extLst>
          </p:cNvPr>
          <p:cNvSpPr/>
          <p:nvPr/>
        </p:nvSpPr>
        <p:spPr>
          <a:xfrm>
            <a:off x="9736221" y="6044494"/>
            <a:ext cx="1360757" cy="6042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시그니처 버튼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and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색상</a:t>
            </a:r>
          </a:p>
        </p:txBody>
      </p:sp>
      <p:sp>
        <p:nvSpPr>
          <p:cNvPr id="18" name="직사각형 24">
            <a:extLst>
              <a:ext uri="{FF2B5EF4-FFF2-40B4-BE49-F238E27FC236}">
                <a16:creationId xmlns:a16="http://schemas.microsoft.com/office/drawing/2014/main" id="{395C0D05-5F54-DF2B-3B44-EDB626C3DFCF}"/>
              </a:ext>
            </a:extLst>
          </p:cNvPr>
          <p:cNvSpPr/>
          <p:nvPr/>
        </p:nvSpPr>
        <p:spPr>
          <a:xfrm>
            <a:off x="10024793" y="1515389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float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를 이용하여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오른쪽 정렬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CB66055-1599-555D-4D85-6B2A4809CF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9094612" y="1755775"/>
            <a:ext cx="930181" cy="345898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A945C42-9AD9-F5E2-4BB3-53A9CACA341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242528" y="6346616"/>
            <a:ext cx="2493693" cy="22651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77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24E774-47F2-D44B-8957-A6BED97C611B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61C933C-21FC-D82B-BAFB-B7FBC954F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2330" y="1254125"/>
            <a:ext cx="6687339" cy="5603875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AF50E740-04C6-6F28-894E-DA31307AE7BE}"/>
              </a:ext>
            </a:extLst>
          </p:cNvPr>
          <p:cNvSpPr/>
          <p:nvPr/>
        </p:nvSpPr>
        <p:spPr>
          <a:xfrm>
            <a:off x="9910137" y="1709416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flex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 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space-between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이용하여 정렬</a:t>
            </a:r>
          </a:p>
        </p:txBody>
      </p:sp>
      <p:sp>
        <p:nvSpPr>
          <p:cNvPr id="5" name="직사각형 24">
            <a:extLst>
              <a:ext uri="{FF2B5EF4-FFF2-40B4-BE49-F238E27FC236}">
                <a16:creationId xmlns:a16="http://schemas.microsoft.com/office/drawing/2014/main" id="{1FEF8670-A782-A61C-3B9B-FA93A896FF97}"/>
              </a:ext>
            </a:extLst>
          </p:cNvPr>
          <p:cNvSpPr/>
          <p:nvPr/>
        </p:nvSpPr>
        <p:spPr>
          <a:xfrm>
            <a:off x="10115455" y="4491629"/>
            <a:ext cx="2019912" cy="65554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전체</a:t>
            </a:r>
            <a:endParaRPr lang="ko-KR" altLang="en-US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Table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태그를 </a:t>
            </a:r>
            <a:endParaRPr lang="en-US" altLang="ko-KR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이용하여 정렬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C3176F2-82E2-38BF-72F7-4DC93E6DC8FC}"/>
              </a:ext>
            </a:extLst>
          </p:cNvPr>
          <p:cNvCxnSpPr>
            <a:endCxn id="4" idx="1"/>
          </p:cNvCxnSpPr>
          <p:nvPr/>
        </p:nvCxnSpPr>
        <p:spPr>
          <a:xfrm flipV="1">
            <a:off x="9024055" y="1949802"/>
            <a:ext cx="886082" cy="10760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92ED91-7CE2-91B2-BEA8-B14FE6B0111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983375" y="4297715"/>
            <a:ext cx="2132080" cy="521685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>
            <a:extLst>
              <a:ext uri="{FF2B5EF4-FFF2-40B4-BE49-F238E27FC236}">
                <a16:creationId xmlns:a16="http://schemas.microsoft.com/office/drawing/2014/main" id="{2F2C4C35-84ED-0C45-35F2-643098B19DB3}"/>
              </a:ext>
            </a:extLst>
          </p:cNvPr>
          <p:cNvSpPr/>
          <p:nvPr/>
        </p:nvSpPr>
        <p:spPr>
          <a:xfrm>
            <a:off x="431706" y="4666401"/>
            <a:ext cx="126306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select</a:t>
            </a:r>
            <a:endParaRPr lang="ko-KR" altLang="en-US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생년월일 구성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75D8D8E-8698-4BF9-EFB7-0D6902A0F5EC}"/>
              </a:ext>
            </a:extLst>
          </p:cNvPr>
          <p:cNvCxnSpPr>
            <a:endCxn id="8" idx="3"/>
          </p:cNvCxnSpPr>
          <p:nvPr/>
        </p:nvCxnSpPr>
        <p:spPr>
          <a:xfrm rot="10800000">
            <a:off x="1694772" y="4906788"/>
            <a:ext cx="1684838" cy="757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24">
            <a:extLst>
              <a:ext uri="{FF2B5EF4-FFF2-40B4-BE49-F238E27FC236}">
                <a16:creationId xmlns:a16="http://schemas.microsoft.com/office/drawing/2014/main" id="{41CAFFF5-C0D0-5A0D-A76C-33F9926F93CA}"/>
              </a:ext>
            </a:extLst>
          </p:cNvPr>
          <p:cNvSpPr/>
          <p:nvPr/>
        </p:nvSpPr>
        <p:spPr>
          <a:xfrm>
            <a:off x="10144382" y="5727203"/>
            <a:ext cx="126306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레이디오 버튼을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이용하여 구성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757C8D7-3047-BE9B-9EB6-5999CED41311}"/>
              </a:ext>
            </a:extLst>
          </p:cNvPr>
          <p:cNvCxnSpPr>
            <a:endCxn id="10" idx="1"/>
          </p:cNvCxnSpPr>
          <p:nvPr/>
        </p:nvCxnSpPr>
        <p:spPr>
          <a:xfrm>
            <a:off x="8124470" y="5664730"/>
            <a:ext cx="2019912" cy="302859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243F95-0954-3D9C-9B8A-EC9C9193F84B}"/>
              </a:ext>
            </a:extLst>
          </p:cNvPr>
          <p:cNvCxnSpPr>
            <a:endCxn id="10" idx="1"/>
          </p:cNvCxnSpPr>
          <p:nvPr/>
        </p:nvCxnSpPr>
        <p:spPr>
          <a:xfrm flipV="1">
            <a:off x="5496278" y="5967589"/>
            <a:ext cx="4648104" cy="7637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24">
            <a:extLst>
              <a:ext uri="{FF2B5EF4-FFF2-40B4-BE49-F238E27FC236}">
                <a16:creationId xmlns:a16="http://schemas.microsoft.com/office/drawing/2014/main" id="{25B6D200-859B-360F-58A6-2677027C65D9}"/>
              </a:ext>
            </a:extLst>
          </p:cNvPr>
          <p:cNvSpPr/>
          <p:nvPr/>
        </p:nvSpPr>
        <p:spPr>
          <a:xfrm>
            <a:off x="9877327" y="3188613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시그니처 버튼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!!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A40CAB-A28B-D9CD-E36F-31045E5B031C}"/>
              </a:ext>
            </a:extLst>
          </p:cNvPr>
          <p:cNvCxnSpPr>
            <a:endCxn id="15" idx="1"/>
          </p:cNvCxnSpPr>
          <p:nvPr/>
        </p:nvCxnSpPr>
        <p:spPr>
          <a:xfrm>
            <a:off x="7216075" y="2498549"/>
            <a:ext cx="2661252" cy="930451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61ACCC2-9D3C-1A77-65EE-B408D8D7C1BD}"/>
              </a:ext>
            </a:extLst>
          </p:cNvPr>
          <p:cNvCxnSpPr>
            <a:endCxn id="15" idx="1"/>
          </p:cNvCxnSpPr>
          <p:nvPr/>
        </p:nvCxnSpPr>
        <p:spPr>
          <a:xfrm flipV="1">
            <a:off x="7127877" y="3429000"/>
            <a:ext cx="2749450" cy="7011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53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아이디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비밀번호 찾기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F1A9314-4619-D8DA-1A6E-183939EADFA6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E047475-E36E-6A03-EDEA-7277F7695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2053" y="1206500"/>
            <a:ext cx="6941228" cy="5588000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5A031839-2E8E-5BB7-93EA-8D5D799A5544}"/>
              </a:ext>
            </a:extLst>
          </p:cNvPr>
          <p:cNvSpPr/>
          <p:nvPr/>
        </p:nvSpPr>
        <p:spPr>
          <a:xfrm>
            <a:off x="10000804" y="3073961"/>
            <a:ext cx="2039176" cy="7100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display: flex;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flex-direction:column;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justify-content:space-evenly</a:t>
            </a:r>
          </a:p>
        </p:txBody>
      </p:sp>
      <p:sp>
        <p:nvSpPr>
          <p:cNvPr id="5" name="직사각형 24">
            <a:extLst>
              <a:ext uri="{FF2B5EF4-FFF2-40B4-BE49-F238E27FC236}">
                <a16:creationId xmlns:a16="http://schemas.microsoft.com/office/drawing/2014/main" id="{59368366-3378-2FE3-338A-345B6D13D439}"/>
              </a:ext>
            </a:extLst>
          </p:cNvPr>
          <p:cNvSpPr/>
          <p:nvPr/>
        </p:nvSpPr>
        <p:spPr>
          <a:xfrm>
            <a:off x="425354" y="3071812"/>
            <a:ext cx="2039176" cy="71437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전체 박스를 만들고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그 안에</a:t>
            </a: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 flex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를 적용하여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배치를 </a:t>
            </a: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쉽게함</a:t>
            </a:r>
            <a:endParaRPr lang="en-US" altLang="ko-KR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</p:txBody>
      </p:sp>
    </p:spTree>
    <p:extLst>
      <p:ext uri="{BB962C8B-B14F-4D97-AF65-F5344CB8AC3E}">
        <p14:creationId xmlns:p14="http://schemas.microsoft.com/office/powerpoint/2010/main" val="24736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52E498-0F48-47E0-C7A0-568E0A13D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263" y="1304146"/>
            <a:ext cx="8989474" cy="524149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D6A579-BE3D-88BA-FE4A-1B21C9F9978E}"/>
              </a:ext>
            </a:extLst>
          </p:cNvPr>
          <p:cNvSpPr/>
          <p:nvPr/>
        </p:nvSpPr>
        <p:spPr>
          <a:xfrm>
            <a:off x="9098056" y="2045447"/>
            <a:ext cx="685195" cy="506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8F1D79C-F251-432F-ABBD-3AFFEDC63791}"/>
              </a:ext>
            </a:extLst>
          </p:cNvPr>
          <p:cNvSpPr/>
          <p:nvPr/>
        </p:nvSpPr>
        <p:spPr>
          <a:xfrm>
            <a:off x="894778" y="2214319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049E465-CAD3-325B-797E-3400D8980CBE}"/>
              </a:ext>
            </a:extLst>
          </p:cNvPr>
          <p:cNvSpPr/>
          <p:nvPr/>
        </p:nvSpPr>
        <p:spPr>
          <a:xfrm>
            <a:off x="894778" y="3429000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2DF3D90-CDED-8DDD-5917-D4D1756BEB19}"/>
              </a:ext>
            </a:extLst>
          </p:cNvPr>
          <p:cNvSpPr/>
          <p:nvPr/>
        </p:nvSpPr>
        <p:spPr>
          <a:xfrm>
            <a:off x="894778" y="4431555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EB941DD-8D55-FCDD-54D6-3ECA162E5848}"/>
              </a:ext>
            </a:extLst>
          </p:cNvPr>
          <p:cNvCxnSpPr>
            <a:cxnSpLocks/>
          </p:cNvCxnSpPr>
          <p:nvPr/>
        </p:nvCxnSpPr>
        <p:spPr>
          <a:xfrm>
            <a:off x="594369" y="3194539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5AF43C-D543-EB0A-B704-F65F8FA85A9A}"/>
              </a:ext>
            </a:extLst>
          </p:cNvPr>
          <p:cNvCxnSpPr>
            <a:cxnSpLocks/>
          </p:cNvCxnSpPr>
          <p:nvPr/>
        </p:nvCxnSpPr>
        <p:spPr>
          <a:xfrm>
            <a:off x="594369" y="4237893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008">
            <a:extLst>
              <a:ext uri="{FF2B5EF4-FFF2-40B4-BE49-F238E27FC236}">
                <a16:creationId xmlns:a16="http://schemas.microsoft.com/office/drawing/2014/main" id="{E7DEC74E-3D57-0172-61CA-214DF929A2FD}"/>
              </a:ext>
            </a:extLst>
          </p:cNvPr>
          <p:cNvGrpSpPr/>
          <p:nvPr/>
        </p:nvGrpSpPr>
        <p:grpSpPr>
          <a:xfrm>
            <a:off x="9643482" y="2764321"/>
            <a:ext cx="1301986" cy="623588"/>
            <a:chOff x="8894823" y="3439855"/>
            <a:chExt cx="3895853" cy="1090386"/>
          </a:xfrm>
        </p:grpSpPr>
        <p:pic>
          <p:nvPicPr>
            <p:cNvPr id="7" name="Object 36">
              <a:extLst>
                <a:ext uri="{FF2B5EF4-FFF2-40B4-BE49-F238E27FC236}">
                  <a16:creationId xmlns:a16="http://schemas.microsoft.com/office/drawing/2014/main" id="{0D342048-405A-9A64-A2CC-299B5224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F72455-CC56-8A34-B2F6-30AB4BC18330}"/>
              </a:ext>
            </a:extLst>
          </p:cNvPr>
          <p:cNvSpPr/>
          <p:nvPr/>
        </p:nvSpPr>
        <p:spPr>
          <a:xfrm>
            <a:off x="10149085" y="2566716"/>
            <a:ext cx="1592765" cy="52036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Tr&gt;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th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13" name="그룹 1008">
            <a:extLst>
              <a:ext uri="{FF2B5EF4-FFF2-40B4-BE49-F238E27FC236}">
                <a16:creationId xmlns:a16="http://schemas.microsoft.com/office/drawing/2014/main" id="{2D7D6550-E5CF-69A5-2172-ECC9F7848F96}"/>
              </a:ext>
            </a:extLst>
          </p:cNvPr>
          <p:cNvGrpSpPr/>
          <p:nvPr/>
        </p:nvGrpSpPr>
        <p:grpSpPr>
          <a:xfrm>
            <a:off x="9783251" y="3388065"/>
            <a:ext cx="1301986" cy="623588"/>
            <a:chOff x="8894823" y="3439855"/>
            <a:chExt cx="3895853" cy="1090386"/>
          </a:xfrm>
        </p:grpSpPr>
        <p:pic>
          <p:nvPicPr>
            <p:cNvPr id="15" name="Object 36">
              <a:extLst>
                <a:ext uri="{FF2B5EF4-FFF2-40B4-BE49-F238E27FC236}">
                  <a16:creationId xmlns:a16="http://schemas.microsoft.com/office/drawing/2014/main" id="{80A16A9D-F53A-8E78-291C-336027DDF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92662C-0E26-4E36-F718-4A7B196E1A6B}"/>
              </a:ext>
            </a:extLst>
          </p:cNvPr>
          <p:cNvSpPr/>
          <p:nvPr/>
        </p:nvSpPr>
        <p:spPr>
          <a:xfrm>
            <a:off x="10149086" y="3283344"/>
            <a:ext cx="1592765" cy="52036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Tr&gt;td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AD45A43E-A422-0C5B-48F7-EF0B9C582958}"/>
              </a:ext>
            </a:extLst>
          </p:cNvPr>
          <p:cNvGrpSpPr/>
          <p:nvPr/>
        </p:nvGrpSpPr>
        <p:grpSpPr>
          <a:xfrm flipH="1">
            <a:off x="4392642" y="1985946"/>
            <a:ext cx="1165885" cy="623588"/>
            <a:chOff x="8894823" y="3439855"/>
            <a:chExt cx="3895853" cy="1090386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8B167E20-AFA0-67A6-8459-48C7BA8E0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07A316-614E-AE05-A823-43402F74FF2B}"/>
              </a:ext>
            </a:extLst>
          </p:cNvPr>
          <p:cNvSpPr/>
          <p:nvPr/>
        </p:nvSpPr>
        <p:spPr>
          <a:xfrm>
            <a:off x="3562019" y="1871514"/>
            <a:ext cx="1592765" cy="52036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h3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2382" y="1313854"/>
            <a:ext cx="430607" cy="41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815D0DE-AA2D-EC1A-284B-4B53ED38C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944" y="2154373"/>
            <a:ext cx="9272917" cy="3534772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C372540-B410-84CD-CF6F-FD73D06AA421}"/>
              </a:ext>
            </a:extLst>
          </p:cNvPr>
          <p:cNvSpPr/>
          <p:nvPr/>
        </p:nvSpPr>
        <p:spPr>
          <a:xfrm>
            <a:off x="1516451" y="2115728"/>
            <a:ext cx="9225410" cy="131879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1398BE8B-724B-E13D-3B3C-A20E3810FE2D}"/>
              </a:ext>
            </a:extLst>
          </p:cNvPr>
          <p:cNvGrpSpPr/>
          <p:nvPr/>
        </p:nvGrpSpPr>
        <p:grpSpPr>
          <a:xfrm flipH="1" flipV="1">
            <a:off x="2282566" y="3194226"/>
            <a:ext cx="942200" cy="628269"/>
            <a:chOff x="8894823" y="3439855"/>
            <a:chExt cx="3895853" cy="1090386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B9D9485A-0880-1564-2771-CB7B3789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57CB6F1-8E7A-FCB4-3789-4A395BFED26A}"/>
              </a:ext>
            </a:extLst>
          </p:cNvPr>
          <p:cNvSpPr/>
          <p:nvPr/>
        </p:nvSpPr>
        <p:spPr>
          <a:xfrm>
            <a:off x="2054258" y="2278401"/>
            <a:ext cx="3413596" cy="975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6A453EC3-8F3E-4B48-7CDB-07D4D8AF4C4E}"/>
              </a:ext>
            </a:extLst>
          </p:cNvPr>
          <p:cNvGrpSpPr/>
          <p:nvPr/>
        </p:nvGrpSpPr>
        <p:grpSpPr>
          <a:xfrm>
            <a:off x="6988893" y="1721796"/>
            <a:ext cx="1350562" cy="450592"/>
            <a:chOff x="8896705" y="3314574"/>
            <a:chExt cx="4351781" cy="1217993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04220F7E-49C8-2599-02F5-8A8AEA486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897A291-0E98-3AD9-7864-BBF51BA71B55}"/>
              </a:ext>
            </a:extLst>
          </p:cNvPr>
          <p:cNvSpPr/>
          <p:nvPr/>
        </p:nvSpPr>
        <p:spPr>
          <a:xfrm>
            <a:off x="5988118" y="2273463"/>
            <a:ext cx="3763521" cy="975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Object 36">
            <a:extLst>
              <a:ext uri="{FF2B5EF4-FFF2-40B4-BE49-F238E27FC236}">
                <a16:creationId xmlns:a16="http://schemas.microsoft.com/office/drawing/2014/main" id="{93FCA7F5-2D34-ED6A-328E-4233C25483F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60000" flipV="1">
            <a:off x="7873814" y="3214958"/>
            <a:ext cx="1350562" cy="46295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85E96F-A020-9453-259F-513451A6E67B}"/>
              </a:ext>
            </a:extLst>
          </p:cNvPr>
          <p:cNvSpPr/>
          <p:nvPr/>
        </p:nvSpPr>
        <p:spPr>
          <a:xfrm>
            <a:off x="8634231" y="3593860"/>
            <a:ext cx="2701712" cy="70989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3. 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, li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DF37C8C-6F28-C73F-804B-366D847B55FC}"/>
              </a:ext>
            </a:extLst>
          </p:cNvPr>
          <p:cNvSpPr/>
          <p:nvPr/>
        </p:nvSpPr>
        <p:spPr>
          <a:xfrm>
            <a:off x="2619878" y="2391418"/>
            <a:ext cx="657226" cy="764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FBD50F1-DA81-E9BC-84E6-7D478B222B18}"/>
              </a:ext>
            </a:extLst>
          </p:cNvPr>
          <p:cNvSpPr/>
          <p:nvPr/>
        </p:nvSpPr>
        <p:spPr>
          <a:xfrm>
            <a:off x="3348697" y="2391418"/>
            <a:ext cx="1566706" cy="764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473F1F-B0E0-EBA2-F658-91294BABA741}"/>
              </a:ext>
            </a:extLst>
          </p:cNvPr>
          <p:cNvGrpSpPr/>
          <p:nvPr/>
        </p:nvGrpSpPr>
        <p:grpSpPr>
          <a:xfrm>
            <a:off x="8155837" y="1245828"/>
            <a:ext cx="3618475" cy="973361"/>
            <a:chOff x="8155837" y="1245828"/>
            <a:chExt cx="3618475" cy="973361"/>
          </a:xfrm>
          <a:solidFill>
            <a:srgbClr val="E2AF74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D2C600-4A80-855E-C053-127BB03EF588}"/>
                </a:ext>
              </a:extLst>
            </p:cNvPr>
            <p:cNvSpPr/>
            <p:nvPr/>
          </p:nvSpPr>
          <p:spPr>
            <a:xfrm>
              <a:off x="8155837" y="1245828"/>
              <a:ext cx="3618475" cy="7826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marL="342900" indent="-342900">
                <a:buAutoNum type="arabicPeriod"/>
              </a:pPr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D27842-E312-7184-2A6D-FF873CC9CFCE}"/>
                </a:ext>
              </a:extLst>
            </p:cNvPr>
            <p:cNvSpPr txBox="1"/>
            <p:nvPr/>
          </p:nvSpPr>
          <p:spPr>
            <a:xfrm>
              <a:off x="8271278" y="1295859"/>
              <a:ext cx="3387591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1. Flex </a:t>
              </a:r>
              <a:r>
                <a:rPr lang="ko-KR" altLang="en-US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정렬</a:t>
              </a:r>
              <a:endParaRPr lang="en-US" altLang="ko-KR" sz="1800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justify-content: space-evenly</a:t>
              </a:r>
            </a:p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13991C-DFC0-4CCA-6A77-3171264C9FDA}"/>
              </a:ext>
            </a:extLst>
          </p:cNvPr>
          <p:cNvGrpSpPr/>
          <p:nvPr/>
        </p:nvGrpSpPr>
        <p:grpSpPr>
          <a:xfrm>
            <a:off x="703402" y="3706944"/>
            <a:ext cx="2701712" cy="953178"/>
            <a:chOff x="8155837" y="1245828"/>
            <a:chExt cx="3618475" cy="973361"/>
          </a:xfrm>
          <a:solidFill>
            <a:srgbClr val="E2AF74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8CC08C-F8EE-A85E-CC38-5CDDC30C0844}"/>
                </a:ext>
              </a:extLst>
            </p:cNvPr>
            <p:cNvSpPr/>
            <p:nvPr/>
          </p:nvSpPr>
          <p:spPr>
            <a:xfrm>
              <a:off x="8155837" y="1245828"/>
              <a:ext cx="3618475" cy="7826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marL="342900" indent="-342900">
                <a:buAutoNum type="arabicPeriod"/>
              </a:pPr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409F49-941E-4997-CE8B-2AE1390DA921}"/>
                </a:ext>
              </a:extLst>
            </p:cNvPr>
            <p:cNvSpPr txBox="1"/>
            <p:nvPr/>
          </p:nvSpPr>
          <p:spPr>
            <a:xfrm>
              <a:off x="8271278" y="1295859"/>
              <a:ext cx="3387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2</a:t>
              </a:r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. </a:t>
              </a:r>
              <a:r>
                <a:rPr lang="en-US" altLang="ko-KR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grid</a:t>
              </a:r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 </a:t>
              </a:r>
              <a:r>
                <a:rPr lang="ko-KR" altLang="en-US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정렬</a:t>
              </a:r>
              <a:endParaRPr lang="en-US" altLang="ko-KR" sz="1800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Grid-area </a:t>
              </a:r>
              <a:r>
                <a:rPr lang="ko-KR" altLang="en-US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사용</a:t>
              </a:r>
              <a:endParaRPr lang="en-US" altLang="ko-KR" sz="1800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023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36" y="1235881"/>
            <a:ext cx="9504082" cy="521675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793FD90-C6BB-6227-ED66-2CC5FE0E2ADA}"/>
              </a:ext>
            </a:extLst>
          </p:cNvPr>
          <p:cNvSpPr/>
          <p:nvPr/>
        </p:nvSpPr>
        <p:spPr>
          <a:xfrm>
            <a:off x="9842129" y="114300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CBD30BF-9E5A-9934-ED45-A6D7A10BAA9A}"/>
              </a:ext>
            </a:extLst>
          </p:cNvPr>
          <p:cNvSpPr/>
          <p:nvPr/>
        </p:nvSpPr>
        <p:spPr>
          <a:xfrm>
            <a:off x="592830" y="2813948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E5098AE-D646-D933-8CB4-A069AA8C03A2}"/>
              </a:ext>
            </a:extLst>
          </p:cNvPr>
          <p:cNvSpPr/>
          <p:nvPr/>
        </p:nvSpPr>
        <p:spPr>
          <a:xfrm>
            <a:off x="592830" y="447080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8E3A28-4F52-947E-D6AC-87160E68D0E8}"/>
              </a:ext>
            </a:extLst>
          </p:cNvPr>
          <p:cNvSpPr/>
          <p:nvPr/>
        </p:nvSpPr>
        <p:spPr>
          <a:xfrm>
            <a:off x="592830" y="5468979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2" name="그룹 1008">
            <a:extLst>
              <a:ext uri="{FF2B5EF4-FFF2-40B4-BE49-F238E27FC236}">
                <a16:creationId xmlns:a16="http://schemas.microsoft.com/office/drawing/2014/main" id="{0BF8D1A1-D685-DC07-AF22-42722B6D6448}"/>
              </a:ext>
            </a:extLst>
          </p:cNvPr>
          <p:cNvGrpSpPr/>
          <p:nvPr/>
        </p:nvGrpSpPr>
        <p:grpSpPr>
          <a:xfrm flipV="1">
            <a:off x="6363426" y="3448053"/>
            <a:ext cx="1191025" cy="495300"/>
            <a:chOff x="8896705" y="3314574"/>
            <a:chExt cx="4351781" cy="1217993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826DD904-DB36-ECF3-009A-C5BBABE3F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9F843-F7B6-DB96-0E2C-B6C42716CFEF}"/>
              </a:ext>
            </a:extLst>
          </p:cNvPr>
          <p:cNvSpPr/>
          <p:nvPr/>
        </p:nvSpPr>
        <p:spPr>
          <a:xfrm>
            <a:off x="7113942" y="3651649"/>
            <a:ext cx="1993188" cy="53517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375C9E6-B648-1B76-9098-55EA9F1C7D8E}"/>
              </a:ext>
            </a:extLst>
          </p:cNvPr>
          <p:cNvSpPr/>
          <p:nvPr/>
        </p:nvSpPr>
        <p:spPr>
          <a:xfrm>
            <a:off x="4959947" y="2651989"/>
            <a:ext cx="2272105" cy="90678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381" y="1295859"/>
            <a:ext cx="411488" cy="39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76" r="-4787" b="-1"/>
          <a:stretch/>
        </p:blipFill>
        <p:spPr>
          <a:xfrm>
            <a:off x="1604780" y="1726167"/>
            <a:ext cx="9959040" cy="192624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E8D99C9-5B41-7018-DD80-A507BA72D176}"/>
              </a:ext>
            </a:extLst>
          </p:cNvPr>
          <p:cNvSpPr/>
          <p:nvPr/>
        </p:nvSpPr>
        <p:spPr>
          <a:xfrm>
            <a:off x="628180" y="158836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619398-B3FE-0080-3CE2-4F6004CCFE92}"/>
              </a:ext>
            </a:extLst>
          </p:cNvPr>
          <p:cNvSpPr/>
          <p:nvPr/>
        </p:nvSpPr>
        <p:spPr>
          <a:xfrm>
            <a:off x="1604779" y="1607707"/>
            <a:ext cx="9511455" cy="6532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1008">
            <a:extLst>
              <a:ext uri="{FF2B5EF4-FFF2-40B4-BE49-F238E27FC236}">
                <a16:creationId xmlns:a16="http://schemas.microsoft.com/office/drawing/2014/main" id="{89CCE096-9B0C-E916-A429-D003F9989F35}"/>
              </a:ext>
            </a:extLst>
          </p:cNvPr>
          <p:cNvGrpSpPr/>
          <p:nvPr/>
        </p:nvGrpSpPr>
        <p:grpSpPr>
          <a:xfrm flipV="1">
            <a:off x="4222375" y="2196355"/>
            <a:ext cx="1128587" cy="558121"/>
            <a:chOff x="8894823" y="3439855"/>
            <a:chExt cx="3895853" cy="1090386"/>
          </a:xfrm>
        </p:grpSpPr>
        <p:pic>
          <p:nvPicPr>
            <p:cNvPr id="9" name="Object 36">
              <a:extLst>
                <a:ext uri="{FF2B5EF4-FFF2-40B4-BE49-F238E27FC236}">
                  <a16:creationId xmlns:a16="http://schemas.microsoft.com/office/drawing/2014/main" id="{530EAA77-1CE3-CE98-51AE-237541B00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FB23DA-CBD0-2D16-5287-D22F1667D518}"/>
              </a:ext>
            </a:extLst>
          </p:cNvPr>
          <p:cNvSpPr/>
          <p:nvPr/>
        </p:nvSpPr>
        <p:spPr>
          <a:xfrm>
            <a:off x="5355747" y="2437654"/>
            <a:ext cx="1804256" cy="65325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3733C7-A470-5CD8-D803-A8494152E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" t="60674" r="22373" b="12554"/>
          <a:stretch/>
        </p:blipFill>
        <p:spPr>
          <a:xfrm>
            <a:off x="1604779" y="4112796"/>
            <a:ext cx="9511455" cy="192624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9DA670-84BF-657F-1FF5-5007738CE2C0}"/>
              </a:ext>
            </a:extLst>
          </p:cNvPr>
          <p:cNvSpPr/>
          <p:nvPr/>
        </p:nvSpPr>
        <p:spPr>
          <a:xfrm>
            <a:off x="3404140" y="3969150"/>
            <a:ext cx="2070847" cy="6532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62148467-E696-CABF-71ED-779B00BE35E4}"/>
              </a:ext>
            </a:extLst>
          </p:cNvPr>
          <p:cNvGrpSpPr/>
          <p:nvPr/>
        </p:nvGrpSpPr>
        <p:grpSpPr>
          <a:xfrm flipV="1">
            <a:off x="4374775" y="4563038"/>
            <a:ext cx="1128587" cy="558121"/>
            <a:chOff x="8894823" y="3439855"/>
            <a:chExt cx="3895853" cy="1090386"/>
          </a:xfrm>
        </p:grpSpPr>
        <p:pic>
          <p:nvPicPr>
            <p:cNvPr id="21" name="Object 36">
              <a:extLst>
                <a:ext uri="{FF2B5EF4-FFF2-40B4-BE49-F238E27FC236}">
                  <a16:creationId xmlns:a16="http://schemas.microsoft.com/office/drawing/2014/main" id="{09726742-EE42-F994-2144-1AAD2CEDE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74CF53-4C8E-B725-3C04-8371111CE969}"/>
              </a:ext>
            </a:extLst>
          </p:cNvPr>
          <p:cNvSpPr/>
          <p:nvPr/>
        </p:nvSpPr>
        <p:spPr>
          <a:xfrm>
            <a:off x="5355747" y="4862965"/>
            <a:ext cx="1804256" cy="65325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&gt;li&gt;a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호버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 시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04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(FAQ)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04CACA-9A37-9541-F2EC-5437E6190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2" t="6888" r="1396"/>
          <a:stretch/>
        </p:blipFill>
        <p:spPr>
          <a:xfrm>
            <a:off x="1873624" y="1461248"/>
            <a:ext cx="8122023" cy="22357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6F8834-F118-712C-E58C-1EE42D971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9" t="4693" r="5024"/>
          <a:stretch/>
        </p:blipFill>
        <p:spPr>
          <a:xfrm>
            <a:off x="1873623" y="3851197"/>
            <a:ext cx="8122023" cy="2601436"/>
          </a:xfrm>
          <a:prstGeom prst="rect">
            <a:avLst/>
          </a:prstGeom>
        </p:spPr>
      </p:pic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35DD4D6E-6EFF-925E-D719-A33068A75141}"/>
              </a:ext>
            </a:extLst>
          </p:cNvPr>
          <p:cNvGrpSpPr/>
          <p:nvPr/>
        </p:nvGrpSpPr>
        <p:grpSpPr>
          <a:xfrm>
            <a:off x="8238565" y="1688355"/>
            <a:ext cx="1210235" cy="570750"/>
            <a:chOff x="8894823" y="3439855"/>
            <a:chExt cx="3895853" cy="1090386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E1F93EB8-C7DB-D797-7585-5B2328B5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7A0DE7-17D9-9EDA-3522-5247AD71239F}"/>
              </a:ext>
            </a:extLst>
          </p:cNvPr>
          <p:cNvSpPr/>
          <p:nvPr/>
        </p:nvSpPr>
        <p:spPr>
          <a:xfrm>
            <a:off x="9309859" y="1258272"/>
            <a:ext cx="1787631" cy="7864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Input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type=“radio”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 이용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3902095" y="4367097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4973389" y="4001480"/>
            <a:ext cx="2023011" cy="861465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Label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:checked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시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display: block</a:t>
            </a:r>
          </a:p>
        </p:txBody>
      </p:sp>
      <p:grpSp>
        <p:nvGrpSpPr>
          <p:cNvPr id="32" name="그룹 1008">
            <a:extLst>
              <a:ext uri="{FF2B5EF4-FFF2-40B4-BE49-F238E27FC236}">
                <a16:creationId xmlns:a16="http://schemas.microsoft.com/office/drawing/2014/main" id="{3686BEAA-926B-61D0-4C73-EF693FB16D12}"/>
              </a:ext>
            </a:extLst>
          </p:cNvPr>
          <p:cNvGrpSpPr/>
          <p:nvPr/>
        </p:nvGrpSpPr>
        <p:grpSpPr>
          <a:xfrm>
            <a:off x="8193096" y="4915716"/>
            <a:ext cx="1065833" cy="635216"/>
            <a:chOff x="8894823" y="3439855"/>
            <a:chExt cx="3895853" cy="1090386"/>
          </a:xfrm>
        </p:grpSpPr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766BA28E-FBAC-3FCC-F018-AEA3B190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DFEA52-B955-CA0C-71C1-FEAAE903DFEC}"/>
              </a:ext>
            </a:extLst>
          </p:cNvPr>
          <p:cNvSpPr/>
          <p:nvPr/>
        </p:nvSpPr>
        <p:spPr>
          <a:xfrm>
            <a:off x="8984140" y="4535287"/>
            <a:ext cx="2023011" cy="861465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White-space: </a:t>
            </a: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Pre-line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 이용</a:t>
            </a:r>
          </a:p>
        </p:txBody>
      </p:sp>
    </p:spTree>
    <p:extLst>
      <p:ext uri="{BB962C8B-B14F-4D97-AF65-F5344CB8AC3E}">
        <p14:creationId xmlns:p14="http://schemas.microsoft.com/office/powerpoint/2010/main" val="11946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2976F6-2EC2-0B66-F02A-3A3057628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6" t="1405" r="4975" b="1935"/>
          <a:stretch/>
        </p:blipFill>
        <p:spPr>
          <a:xfrm>
            <a:off x="6122854" y="1206500"/>
            <a:ext cx="5231577" cy="50834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99367D-0EF0-21F9-A388-942D574C8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4" y="1206500"/>
            <a:ext cx="4842010" cy="508346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85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en-US" altLang="ko-KR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QnA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35DD4D6E-6EFF-925E-D719-A33068A75141}"/>
              </a:ext>
            </a:extLst>
          </p:cNvPr>
          <p:cNvGrpSpPr/>
          <p:nvPr/>
        </p:nvGrpSpPr>
        <p:grpSpPr>
          <a:xfrm>
            <a:off x="8238565" y="1688355"/>
            <a:ext cx="1210235" cy="570750"/>
            <a:chOff x="8894823" y="3439855"/>
            <a:chExt cx="3895853" cy="1090386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E1F93EB8-C7DB-D797-7585-5B2328B5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7A0DE7-17D9-9EDA-3522-5247AD71239F}"/>
              </a:ext>
            </a:extLst>
          </p:cNvPr>
          <p:cNvSpPr/>
          <p:nvPr/>
        </p:nvSpPr>
        <p:spPr>
          <a:xfrm>
            <a:off x="9309859" y="1258272"/>
            <a:ext cx="1787631" cy="7864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폼 태그 안에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테이블 태그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2485671" y="2027767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3310493" y="1810771"/>
            <a:ext cx="2136748" cy="861465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Label&gt;input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Checked, required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32" name="그룹 1008">
            <a:extLst>
              <a:ext uri="{FF2B5EF4-FFF2-40B4-BE49-F238E27FC236}">
                <a16:creationId xmlns:a16="http://schemas.microsoft.com/office/drawing/2014/main" id="{3686BEAA-926B-61D0-4C73-EF693FB16D12}"/>
              </a:ext>
            </a:extLst>
          </p:cNvPr>
          <p:cNvGrpSpPr/>
          <p:nvPr/>
        </p:nvGrpSpPr>
        <p:grpSpPr>
          <a:xfrm>
            <a:off x="9114331" y="3121859"/>
            <a:ext cx="1065833" cy="635216"/>
            <a:chOff x="8894823" y="3439855"/>
            <a:chExt cx="3895853" cy="1090386"/>
          </a:xfrm>
        </p:grpSpPr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766BA28E-FBAC-3FCC-F018-AEA3B190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DFEA52-B955-CA0C-71C1-FEAAE903DFEC}"/>
              </a:ext>
            </a:extLst>
          </p:cNvPr>
          <p:cNvSpPr/>
          <p:nvPr/>
        </p:nvSpPr>
        <p:spPr>
          <a:xfrm>
            <a:off x="10085715" y="2847681"/>
            <a:ext cx="1787632" cy="59178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Textarea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7" name="그룹 1008">
            <a:extLst>
              <a:ext uri="{FF2B5EF4-FFF2-40B4-BE49-F238E27FC236}">
                <a16:creationId xmlns:a16="http://schemas.microsoft.com/office/drawing/2014/main" id="{0C86F356-6AE7-0F62-7960-859B6C51CC99}"/>
              </a:ext>
            </a:extLst>
          </p:cNvPr>
          <p:cNvGrpSpPr/>
          <p:nvPr/>
        </p:nvGrpSpPr>
        <p:grpSpPr>
          <a:xfrm flipV="1">
            <a:off x="2638071" y="4532880"/>
            <a:ext cx="1065833" cy="653722"/>
            <a:chOff x="8894823" y="3439855"/>
            <a:chExt cx="3895853" cy="1090386"/>
          </a:xfrm>
        </p:grpSpPr>
        <p:pic>
          <p:nvPicPr>
            <p:cNvPr id="8" name="Object 36">
              <a:extLst>
                <a:ext uri="{FF2B5EF4-FFF2-40B4-BE49-F238E27FC236}">
                  <a16:creationId xmlns:a16="http://schemas.microsoft.com/office/drawing/2014/main" id="{DCD98790-C4CA-880C-9973-3890D93D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C31C4B-659B-FDFC-D3A8-8A9D3911B1F1}"/>
              </a:ext>
            </a:extLst>
          </p:cNvPr>
          <p:cNvSpPr/>
          <p:nvPr/>
        </p:nvSpPr>
        <p:spPr>
          <a:xfrm>
            <a:off x="3486104" y="4887961"/>
            <a:ext cx="1787980" cy="59057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한수원 한울림" panose="020B0600000101010101" charset="-127"/>
                <a:ea typeface="한수원 한울림" panose="020B0600000101010101" charset="-127"/>
              </a:rPr>
              <a:t>테이블 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10" name="그룹 1008">
            <a:extLst>
              <a:ext uri="{FF2B5EF4-FFF2-40B4-BE49-F238E27FC236}">
                <a16:creationId xmlns:a16="http://schemas.microsoft.com/office/drawing/2014/main" id="{9170011C-3857-DCD4-D85B-C2EAD9B5DAFC}"/>
              </a:ext>
            </a:extLst>
          </p:cNvPr>
          <p:cNvGrpSpPr/>
          <p:nvPr/>
        </p:nvGrpSpPr>
        <p:grpSpPr>
          <a:xfrm>
            <a:off x="8809535" y="5407864"/>
            <a:ext cx="1065833" cy="635216"/>
            <a:chOff x="8894823" y="3439855"/>
            <a:chExt cx="3895853" cy="1090386"/>
          </a:xfrm>
        </p:grpSpPr>
        <p:pic>
          <p:nvPicPr>
            <p:cNvPr id="13" name="Object 36">
              <a:extLst>
                <a:ext uri="{FF2B5EF4-FFF2-40B4-BE49-F238E27FC236}">
                  <a16:creationId xmlns:a16="http://schemas.microsoft.com/office/drawing/2014/main" id="{99782155-DCFD-DDC6-E3C5-E3E44F5D3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C447E8-A8B4-B4A0-0636-70759CCF1522}"/>
              </a:ext>
            </a:extLst>
          </p:cNvPr>
          <p:cNvSpPr/>
          <p:nvPr/>
        </p:nvSpPr>
        <p:spPr>
          <a:xfrm>
            <a:off x="9808629" y="5133686"/>
            <a:ext cx="1787632" cy="59178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Input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Type=“submit”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29B9E1-6BA2-5185-89C9-205DD13E6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51" y="2453451"/>
            <a:ext cx="8135485" cy="309605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16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(SNS)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3593812" y="3796996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4557752" y="3429000"/>
            <a:ext cx="5237411" cy="1849582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pic>
        <p:nvPicPr>
          <p:cNvPr id="7" name="그림 6" descr="텍스트, 구급 상자이(가) 표시된 사진&#10;&#10;자동 생성된 설명">
            <a:extLst>
              <a:ext uri="{FF2B5EF4-FFF2-40B4-BE49-F238E27FC236}">
                <a16:creationId xmlns:a16="http://schemas.microsoft.com/office/drawing/2014/main" id="{EE838D08-1761-2B28-71F0-7537592B1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672" y="3513271"/>
            <a:ext cx="723900" cy="144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13079-2622-0A91-CEA8-4EC06682751B}"/>
              </a:ext>
            </a:extLst>
          </p:cNvPr>
          <p:cNvSpPr txBox="1"/>
          <p:nvPr/>
        </p:nvSpPr>
        <p:spPr>
          <a:xfrm>
            <a:off x="4711904" y="3632147"/>
            <a:ext cx="254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Image sprites 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기법 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6B925-CA6C-665D-A1F6-0449A103253D}"/>
              </a:ext>
            </a:extLst>
          </p:cNvPr>
          <p:cNvSpPr txBox="1"/>
          <p:nvPr/>
        </p:nvSpPr>
        <p:spPr>
          <a:xfrm>
            <a:off x="4757381" y="4407815"/>
            <a:ext cx="281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호버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시 위치 이동          </a:t>
            </a:r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05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EF8841-B2D3-4A84-9958-16C223B580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D35A2E-ED34-48B2-81B8-74DBDED665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14A38-D49E-46E2-BC35-CFDFD5AB664E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9FBF37-8A99-488D-9CB1-A1887272093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D0F229-4815-4652-A110-3D435D765064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5F5610-7490-4B42-B9F3-6FD3703BD642}"/>
              </a:ext>
            </a:extLst>
          </p:cNvPr>
          <p:cNvSpPr txBox="1"/>
          <p:nvPr/>
        </p:nvSpPr>
        <p:spPr>
          <a:xfrm>
            <a:off x="3750521" y="2695485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1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8" name="대각선 줄무늬 27">
            <a:extLst>
              <a:ext uri="{FF2B5EF4-FFF2-40B4-BE49-F238E27FC236}">
                <a16:creationId xmlns:a16="http://schemas.microsoft.com/office/drawing/2014/main" id="{F4E33C71-FC66-460E-B021-7E6B9843DCED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17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097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하단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AD276-3F67-0B1C-B728-E5F8C8925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181" r="114"/>
          <a:stretch/>
        </p:blipFill>
        <p:spPr>
          <a:xfrm>
            <a:off x="1493956" y="2204346"/>
            <a:ext cx="9204087" cy="30886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694B465-68F6-9FC0-191D-982133391F5F}"/>
              </a:ext>
            </a:extLst>
          </p:cNvPr>
          <p:cNvSpPr/>
          <p:nvPr/>
        </p:nvSpPr>
        <p:spPr>
          <a:xfrm>
            <a:off x="679708" y="223964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E13F05-3C13-13EA-2F12-41F5F4E8561E}"/>
              </a:ext>
            </a:extLst>
          </p:cNvPr>
          <p:cNvSpPr/>
          <p:nvPr/>
        </p:nvSpPr>
        <p:spPr>
          <a:xfrm>
            <a:off x="679707" y="315313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B5824C0-7758-4CDD-B7DE-04BE751BA8CB}"/>
              </a:ext>
            </a:extLst>
          </p:cNvPr>
          <p:cNvSpPr/>
          <p:nvPr/>
        </p:nvSpPr>
        <p:spPr>
          <a:xfrm>
            <a:off x="679706" y="415604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A78D65-C886-3F30-2465-EF4F16AAF10E}"/>
              </a:ext>
            </a:extLst>
          </p:cNvPr>
          <p:cNvSpPr/>
          <p:nvPr/>
        </p:nvSpPr>
        <p:spPr>
          <a:xfrm>
            <a:off x="682372" y="480094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4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17" name="그룹 1008">
            <a:extLst>
              <a:ext uri="{FF2B5EF4-FFF2-40B4-BE49-F238E27FC236}">
                <a16:creationId xmlns:a16="http://schemas.microsoft.com/office/drawing/2014/main" id="{FF62F26C-6D40-031F-43E8-DF1F212FAABD}"/>
              </a:ext>
            </a:extLst>
          </p:cNvPr>
          <p:cNvGrpSpPr/>
          <p:nvPr/>
        </p:nvGrpSpPr>
        <p:grpSpPr>
          <a:xfrm>
            <a:off x="4580047" y="1882320"/>
            <a:ext cx="1350562" cy="450592"/>
            <a:chOff x="8896705" y="3314574"/>
            <a:chExt cx="4351781" cy="1217993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5E5B452A-ED35-889A-52BB-5B5D03764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FF6BFF-99AC-1C84-AE8B-D0251E35A82D}"/>
              </a:ext>
            </a:extLst>
          </p:cNvPr>
          <p:cNvSpPr/>
          <p:nvPr/>
        </p:nvSpPr>
        <p:spPr>
          <a:xfrm>
            <a:off x="5490099" y="1497244"/>
            <a:ext cx="1993188" cy="53517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mailto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B20A0C8-DB5B-13E4-11F6-32029A547046}"/>
              </a:ext>
            </a:extLst>
          </p:cNvPr>
          <p:cNvSpPr/>
          <p:nvPr/>
        </p:nvSpPr>
        <p:spPr>
          <a:xfrm>
            <a:off x="4136117" y="2107617"/>
            <a:ext cx="856257" cy="7610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7BB5E459-901B-E8B7-5290-5E1FD77E1B6D}"/>
              </a:ext>
            </a:extLst>
          </p:cNvPr>
          <p:cNvGrpSpPr/>
          <p:nvPr/>
        </p:nvGrpSpPr>
        <p:grpSpPr>
          <a:xfrm>
            <a:off x="7773618" y="2142199"/>
            <a:ext cx="1350562" cy="450592"/>
            <a:chOff x="8896705" y="3314574"/>
            <a:chExt cx="4351781" cy="1217993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E2BD59CC-018B-E2F5-F04F-8456A3BC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025EB28C-B8CE-FF3A-7A4A-AB578F2BCFC3}"/>
              </a:ext>
            </a:extLst>
          </p:cNvPr>
          <p:cNvGrpSpPr/>
          <p:nvPr/>
        </p:nvGrpSpPr>
        <p:grpSpPr>
          <a:xfrm>
            <a:off x="7789053" y="2485662"/>
            <a:ext cx="1617346" cy="542040"/>
            <a:chOff x="8896705" y="3314574"/>
            <a:chExt cx="4351781" cy="1217993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D9AF4C74-2AEA-3C2B-9D62-E6A4B7D67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C8B8E5-DDAC-644A-4AA6-B3CE331CF7CF}"/>
              </a:ext>
            </a:extLst>
          </p:cNvPr>
          <p:cNvSpPr/>
          <p:nvPr/>
        </p:nvSpPr>
        <p:spPr>
          <a:xfrm>
            <a:off x="8870356" y="1932294"/>
            <a:ext cx="1993188" cy="69311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 정렬</a:t>
            </a:r>
          </a:p>
        </p:txBody>
      </p:sp>
    </p:spTree>
    <p:extLst>
      <p:ext uri="{BB962C8B-B14F-4D97-AF65-F5344CB8AC3E}">
        <p14:creationId xmlns:p14="http://schemas.microsoft.com/office/powerpoint/2010/main" val="232367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2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이용안내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BC28C8B-B5C7-E0B5-C4D4-E41FEA220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10" b="22297"/>
          <a:stretch/>
        </p:blipFill>
        <p:spPr>
          <a:xfrm>
            <a:off x="215900" y="1891841"/>
            <a:ext cx="6337663" cy="4867840"/>
          </a:xfrm>
          <a:prstGeom prst="rect">
            <a:avLst/>
          </a:prstGeom>
          <a:solidFill>
            <a:srgbClr val="4F402F"/>
          </a:solidFill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865621A-E30A-63EE-DAAD-850758313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81" r="31221" b="76056"/>
          <a:stretch/>
        </p:blipFill>
        <p:spPr>
          <a:xfrm>
            <a:off x="330200" y="1187595"/>
            <a:ext cx="6337662" cy="58477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8B669F2-F2EB-0F80-E3DB-6382AF55A701}"/>
              </a:ext>
            </a:extLst>
          </p:cNvPr>
          <p:cNvSpPr/>
          <p:nvPr/>
        </p:nvSpPr>
        <p:spPr>
          <a:xfrm>
            <a:off x="1838570" y="1091172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0A2488-95AF-5BE4-AD1A-CCD9EFA8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023" y="1887980"/>
            <a:ext cx="5997077" cy="4867840"/>
          </a:xfrm>
          <a:prstGeom prst="rect">
            <a:avLst/>
          </a:prstGeom>
        </p:spPr>
      </p:pic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EB0DFBB9-7319-DA31-C6E3-6C1A5B365DBB}"/>
              </a:ext>
            </a:extLst>
          </p:cNvPr>
          <p:cNvGrpSpPr/>
          <p:nvPr/>
        </p:nvGrpSpPr>
        <p:grpSpPr>
          <a:xfrm>
            <a:off x="5916000" y="3927691"/>
            <a:ext cx="1391186" cy="663820"/>
            <a:chOff x="8896705" y="3314574"/>
            <a:chExt cx="4351781" cy="1217993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C63B803A-741C-C073-85B3-DE7ADF68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0F20F4-DB4A-12C9-2080-008A9E34F356}"/>
              </a:ext>
            </a:extLst>
          </p:cNvPr>
          <p:cNvSpPr/>
          <p:nvPr/>
        </p:nvSpPr>
        <p:spPr>
          <a:xfrm>
            <a:off x="7011222" y="3533480"/>
            <a:ext cx="2053142" cy="788422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dl&gt;dt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 사용</a:t>
            </a:r>
          </a:p>
        </p:txBody>
      </p: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69EEBF26-763E-4C8E-986E-1EB05678FE5B}"/>
              </a:ext>
            </a:extLst>
          </p:cNvPr>
          <p:cNvGrpSpPr/>
          <p:nvPr/>
        </p:nvGrpSpPr>
        <p:grpSpPr>
          <a:xfrm>
            <a:off x="1368262" y="2887695"/>
            <a:ext cx="1350562" cy="450592"/>
            <a:chOff x="8896705" y="3314574"/>
            <a:chExt cx="4351781" cy="1217993"/>
          </a:xfrm>
        </p:grpSpPr>
        <p:pic>
          <p:nvPicPr>
            <p:cNvPr id="21" name="Object 36">
              <a:extLst>
                <a:ext uri="{FF2B5EF4-FFF2-40B4-BE49-F238E27FC236}">
                  <a16:creationId xmlns:a16="http://schemas.microsoft.com/office/drawing/2014/main" id="{15F63B4E-94E8-75AD-9B9F-3C2174FB6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ABD27D-57E7-2EA0-DD34-65C3670BB194}"/>
              </a:ext>
            </a:extLst>
          </p:cNvPr>
          <p:cNvSpPr/>
          <p:nvPr/>
        </p:nvSpPr>
        <p:spPr>
          <a:xfrm>
            <a:off x="2328426" y="2636994"/>
            <a:ext cx="1993188" cy="53517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회원가입 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이동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353400" y="3761103"/>
            <a:ext cx="5562600" cy="2878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4E1C851-85AD-9732-9B69-0F0D12F5ADAA}"/>
              </a:ext>
            </a:extLst>
          </p:cNvPr>
          <p:cNvSpPr/>
          <p:nvPr/>
        </p:nvSpPr>
        <p:spPr>
          <a:xfrm>
            <a:off x="937949" y="3197659"/>
            <a:ext cx="628044" cy="46268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377C34-5228-9962-F229-AD13474901B3}"/>
              </a:ext>
            </a:extLst>
          </p:cNvPr>
          <p:cNvSpPr/>
          <p:nvPr/>
        </p:nvSpPr>
        <p:spPr>
          <a:xfrm>
            <a:off x="6071223" y="2223911"/>
            <a:ext cx="5562600" cy="43539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21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6534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이용동의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개인정보 처리방침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AD276-3F67-0B1C-B728-E5F8C8925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181" r="114" b="76362"/>
          <a:stretch/>
        </p:blipFill>
        <p:spPr>
          <a:xfrm>
            <a:off x="1701602" y="1206500"/>
            <a:ext cx="9204087" cy="57471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F0F01C8-F515-F41D-8617-293F962D2070}"/>
              </a:ext>
            </a:extLst>
          </p:cNvPr>
          <p:cNvSpPr/>
          <p:nvPr/>
        </p:nvSpPr>
        <p:spPr>
          <a:xfrm>
            <a:off x="5549491" y="115091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62DEF0A-8212-992D-2A21-55370B40EC73}"/>
              </a:ext>
            </a:extLst>
          </p:cNvPr>
          <p:cNvSpPr/>
          <p:nvPr/>
        </p:nvSpPr>
        <p:spPr>
          <a:xfrm>
            <a:off x="6747851" y="115091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001CDE-C252-1F08-46A8-246355F6B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26" y="2373692"/>
            <a:ext cx="5084775" cy="40789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C6621FF-80EB-E671-BFCE-24FACFBC5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899" y="2373692"/>
            <a:ext cx="5587653" cy="4081274"/>
          </a:xfrm>
          <a:prstGeom prst="rect">
            <a:avLst/>
          </a:prstGeom>
        </p:spPr>
      </p:pic>
      <p:grpSp>
        <p:nvGrpSpPr>
          <p:cNvPr id="22" name="그룹 1008">
            <a:extLst>
              <a:ext uri="{FF2B5EF4-FFF2-40B4-BE49-F238E27FC236}">
                <a16:creationId xmlns:a16="http://schemas.microsoft.com/office/drawing/2014/main" id="{A40E49D2-BA09-4DE1-E004-663D501D7A5C}"/>
              </a:ext>
            </a:extLst>
          </p:cNvPr>
          <p:cNvGrpSpPr/>
          <p:nvPr/>
        </p:nvGrpSpPr>
        <p:grpSpPr>
          <a:xfrm>
            <a:off x="4564002" y="3067315"/>
            <a:ext cx="1531998" cy="589359"/>
            <a:chOff x="8894823" y="3439855"/>
            <a:chExt cx="3895853" cy="1090386"/>
          </a:xfrm>
        </p:grpSpPr>
        <p:pic>
          <p:nvPicPr>
            <p:cNvPr id="23" name="Object 36">
              <a:extLst>
                <a:ext uri="{FF2B5EF4-FFF2-40B4-BE49-F238E27FC236}">
                  <a16:creationId xmlns:a16="http://schemas.microsoft.com/office/drawing/2014/main" id="{C73D15FE-D349-DAA6-9AFD-2431A9D80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49C8AF05-B1D0-D491-1D77-3EEA8E906BF8}"/>
              </a:ext>
            </a:extLst>
          </p:cNvPr>
          <p:cNvGrpSpPr/>
          <p:nvPr/>
        </p:nvGrpSpPr>
        <p:grpSpPr>
          <a:xfrm flipH="1">
            <a:off x="6230473" y="2960292"/>
            <a:ext cx="1271531" cy="689820"/>
            <a:chOff x="8894823" y="3439855"/>
            <a:chExt cx="3895853" cy="1090386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8FCB3E52-C13C-9DD4-00EB-8603EDB8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048CE1-206A-C181-37AE-44AF35F9C28C}"/>
              </a:ext>
            </a:extLst>
          </p:cNvPr>
          <p:cNvSpPr/>
          <p:nvPr/>
        </p:nvSpPr>
        <p:spPr>
          <a:xfrm rot="10800000" flipV="1">
            <a:off x="5176044" y="2666993"/>
            <a:ext cx="1839911" cy="68981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Overflow: auto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8116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1CAE11-D2EB-461C-B5F1-CDE304F24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CE575E-F8D1-4D53-BC79-F38F36804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0F2F2-7B33-48F2-886E-04810D54340B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E7C5A9-DD01-4695-849B-741443FF46C5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F192C8-B01C-48F8-9C0A-F5571DC42366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8885E4-2FFE-45FF-9586-18CBC55A78AC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3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722A225-06BA-4BA7-926F-BBB1EEB0C684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16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0201" y="6047024"/>
            <a:ext cx="3713033" cy="220234"/>
          </a:xfrm>
          <a:prstGeom prst="rect">
            <a:avLst/>
          </a:prstGeom>
        </p:spPr>
      </p:pic>
      <p:grpSp>
        <p:nvGrpSpPr>
          <p:cNvPr id="53" name="그룹 1005"/>
          <p:cNvGrpSpPr/>
          <p:nvPr/>
        </p:nvGrpSpPr>
        <p:grpSpPr>
          <a:xfrm>
            <a:off x="6281337" y="5022330"/>
            <a:ext cx="3713033" cy="220234"/>
            <a:chOff x="6809524" y="3224655"/>
            <a:chExt cx="4287122" cy="231429"/>
          </a:xfrm>
        </p:grpSpPr>
        <p:pic>
          <p:nvPicPr>
            <p:cNvPr id="5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51" name="그룹 1005"/>
          <p:cNvGrpSpPr/>
          <p:nvPr/>
        </p:nvGrpSpPr>
        <p:grpSpPr>
          <a:xfrm>
            <a:off x="2716336" y="3894467"/>
            <a:ext cx="3713033" cy="220234"/>
            <a:chOff x="6809524" y="3224655"/>
            <a:chExt cx="4287122" cy="231429"/>
          </a:xfrm>
        </p:grpSpPr>
        <p:pic>
          <p:nvPicPr>
            <p:cNvPr id="52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49" name="그룹 1005"/>
          <p:cNvGrpSpPr/>
          <p:nvPr/>
        </p:nvGrpSpPr>
        <p:grpSpPr>
          <a:xfrm>
            <a:off x="6209900" y="2947251"/>
            <a:ext cx="3713033" cy="220234"/>
            <a:chOff x="6809524" y="3224655"/>
            <a:chExt cx="4287122" cy="231429"/>
          </a:xfrm>
        </p:grpSpPr>
        <p:pic>
          <p:nvPicPr>
            <p:cNvPr id="50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33" name="그룹 1005"/>
          <p:cNvGrpSpPr/>
          <p:nvPr/>
        </p:nvGrpSpPr>
        <p:grpSpPr>
          <a:xfrm>
            <a:off x="2726575" y="1792874"/>
            <a:ext cx="3713033" cy="220234"/>
            <a:chOff x="6809524" y="3224655"/>
            <a:chExt cx="4287122" cy="231429"/>
          </a:xfrm>
        </p:grpSpPr>
        <p:pic>
          <p:nvPicPr>
            <p:cNvPr id="3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37" name="그룹 1011"/>
          <p:cNvGrpSpPr/>
          <p:nvPr/>
        </p:nvGrpSpPr>
        <p:grpSpPr>
          <a:xfrm flipH="1">
            <a:off x="6299622" y="1938440"/>
            <a:ext cx="51344" cy="4336760"/>
            <a:chOff x="11029980" y="3004784"/>
            <a:chExt cx="108000" cy="6171429"/>
          </a:xfrm>
        </p:grpSpPr>
        <p:pic>
          <p:nvPicPr>
            <p:cNvPr id="38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9980" y="3004784"/>
              <a:ext cx="108000" cy="6171429"/>
            </a:xfrm>
            <a:prstGeom prst="rect">
              <a:avLst/>
            </a:prstGeom>
          </p:spPr>
        </p:pic>
      </p:grpSp>
      <p:grpSp>
        <p:nvGrpSpPr>
          <p:cNvPr id="39" name="그룹 1012"/>
          <p:cNvGrpSpPr/>
          <p:nvPr/>
        </p:nvGrpSpPr>
        <p:grpSpPr>
          <a:xfrm>
            <a:off x="5872038" y="1489497"/>
            <a:ext cx="906511" cy="791945"/>
            <a:chOff x="10628585" y="2925886"/>
            <a:chExt cx="897536" cy="897536"/>
          </a:xfrm>
        </p:grpSpPr>
        <p:pic>
          <p:nvPicPr>
            <p:cNvPr id="40" name="Object 4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28585" y="2925886"/>
              <a:ext cx="897536" cy="897536"/>
            </a:xfrm>
            <a:prstGeom prst="rect">
              <a:avLst/>
            </a:prstGeom>
          </p:spPr>
        </p:pic>
      </p:grpSp>
      <p:grpSp>
        <p:nvGrpSpPr>
          <p:cNvPr id="41" name="그룹 1013"/>
          <p:cNvGrpSpPr/>
          <p:nvPr/>
        </p:nvGrpSpPr>
        <p:grpSpPr>
          <a:xfrm>
            <a:off x="5880841" y="2589867"/>
            <a:ext cx="906511" cy="791945"/>
            <a:chOff x="10647633" y="4015996"/>
            <a:chExt cx="897536" cy="897536"/>
          </a:xfrm>
        </p:grpSpPr>
        <p:pic>
          <p:nvPicPr>
            <p:cNvPr id="42" name="Object 4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7633" y="4015996"/>
              <a:ext cx="897536" cy="897536"/>
            </a:xfrm>
            <a:prstGeom prst="rect">
              <a:avLst/>
            </a:prstGeom>
          </p:spPr>
        </p:pic>
      </p:grpSp>
      <p:grpSp>
        <p:nvGrpSpPr>
          <p:cNvPr id="43" name="그룹 1014"/>
          <p:cNvGrpSpPr/>
          <p:nvPr/>
        </p:nvGrpSpPr>
        <p:grpSpPr>
          <a:xfrm>
            <a:off x="5897710" y="3645520"/>
            <a:ext cx="906511" cy="791945"/>
            <a:chOff x="10643116" y="5088787"/>
            <a:chExt cx="897536" cy="897536"/>
          </a:xfrm>
        </p:grpSpPr>
        <p:pic>
          <p:nvPicPr>
            <p:cNvPr id="44" name="Object 4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5088787"/>
              <a:ext cx="897536" cy="897536"/>
            </a:xfrm>
            <a:prstGeom prst="rect">
              <a:avLst/>
            </a:prstGeom>
          </p:spPr>
        </p:pic>
      </p:grpSp>
      <p:grpSp>
        <p:nvGrpSpPr>
          <p:cNvPr id="45" name="그룹 1015"/>
          <p:cNvGrpSpPr/>
          <p:nvPr/>
        </p:nvGrpSpPr>
        <p:grpSpPr>
          <a:xfrm>
            <a:off x="5899019" y="4703414"/>
            <a:ext cx="906511" cy="791945"/>
            <a:chOff x="10643116" y="6170948"/>
            <a:chExt cx="897536" cy="897536"/>
          </a:xfrm>
        </p:grpSpPr>
        <p:pic>
          <p:nvPicPr>
            <p:cNvPr id="46" name="Object 5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6170948"/>
              <a:ext cx="897536" cy="897536"/>
            </a:xfrm>
            <a:prstGeom prst="rect">
              <a:avLst/>
            </a:prstGeom>
          </p:spPr>
        </p:pic>
      </p:grpSp>
      <p:grpSp>
        <p:nvGrpSpPr>
          <p:cNvPr id="47" name="그룹 1016"/>
          <p:cNvGrpSpPr/>
          <p:nvPr/>
        </p:nvGrpSpPr>
        <p:grpSpPr>
          <a:xfrm>
            <a:off x="5897710" y="5801775"/>
            <a:ext cx="906511" cy="791945"/>
            <a:chOff x="10652640" y="7269564"/>
            <a:chExt cx="897536" cy="897536"/>
          </a:xfrm>
        </p:grpSpPr>
        <p:pic>
          <p:nvPicPr>
            <p:cNvPr id="48" name="Object 5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52640" y="7269564"/>
              <a:ext cx="897536" cy="897536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33698" y="147678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8.29~ 9.4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252301" y="1914858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주제 선정 및 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 계획 수립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98866" y="2690095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9.5~ 9.12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356682" y="4062235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홈페이지 초안 작성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946978" y="361323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9.13~ 9.16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45022" y="3130151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개발 및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TEST</a:t>
            </a:r>
          </a:p>
          <a:p>
            <a:pPr algn="ctr"/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4248412" y="5760921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9.22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485753" y="6193610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프로젝트 발표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12779" y="4746437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9.17~ 9.21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75820" y="5213996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검수 및 </a:t>
            </a:r>
            <a:r>
              <a:rPr lang="ko-KR" altLang="en-US" sz="20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발표준비</a:t>
            </a:r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7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향후계획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026" name="Picture 2" descr="https://blogger.googleusercontent.com/img/a/AVvXsEiUD0j1M_wUGFqlzIWYz6Eikgs6PrUmsz-9svFQl0x3an8Vp94-vjO_4vdsNLURSeNaMx0tmwH2Mst66Penkhp5_vF0S3p55l-cOY8xO7YFW9kYdFnZe1-sdrUEJeJk_YeSvvDQyhC4J-P1WKI4l0m31ZS1HnZzHv6jOnzQraRvNa_jbqZDwheJ9k8Y=s16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952" y="1161827"/>
            <a:ext cx="7147034" cy="55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43199" y="3153102"/>
            <a:ext cx="6611007" cy="191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화살표 56"/>
          <p:cNvSpPr/>
          <p:nvPr/>
        </p:nvSpPr>
        <p:spPr>
          <a:xfrm>
            <a:off x="2743200" y="3819392"/>
            <a:ext cx="5202621" cy="366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78316" y="3709048"/>
            <a:ext cx="424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그리드를 이용한 전체 사이트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리모델링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1" name="오른쪽 화살표 60"/>
          <p:cNvSpPr/>
          <p:nvPr/>
        </p:nvSpPr>
        <p:spPr>
          <a:xfrm>
            <a:off x="3683876" y="4483048"/>
            <a:ext cx="4261945" cy="34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878317" y="4451387"/>
            <a:ext cx="330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사이트 검수 및 코드 정리 마무리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683876" y="5274640"/>
            <a:ext cx="5670330" cy="22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3878317" y="5117845"/>
            <a:ext cx="330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프론트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엔드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프로젝트 시작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5" name="오른쪽 화살표 74"/>
          <p:cNvSpPr/>
          <p:nvPr/>
        </p:nvSpPr>
        <p:spPr>
          <a:xfrm>
            <a:off x="2743201" y="5852629"/>
            <a:ext cx="1818290" cy="34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8397766" y="2474926"/>
            <a:ext cx="956441" cy="180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3683876" y="2385234"/>
            <a:ext cx="3725917" cy="34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732990" y="4945479"/>
            <a:ext cx="893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해커톤</a:t>
            </a:r>
            <a:endParaRPr lang="ko-KR" altLang="en-US" sz="11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78316" y="2273541"/>
            <a:ext cx="330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그리드 마스터 및 구조도 정리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03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24569"/>
              <a:gd name="adj2" fmla="val -888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오늘 점심은 김치찌개나 먹어야겠다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238195" y="4058457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396538" y="4160493"/>
            <a:ext cx="7414953" cy="2285128"/>
          </a:xfrm>
          <a:prstGeom prst="wedgeRoundRectCallout">
            <a:avLst>
              <a:gd name="adj1" fmla="val 3049"/>
              <a:gd name="adj2" fmla="val -138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HTML..CSS...</a:t>
            </a:r>
            <a:r>
              <a:rPr lang="en-US" altLang="ko-KR" dirty="0" err="1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position..flex..grid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..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이런</a:t>
            </a:r>
            <a:r>
              <a:rPr lang="ko-KR" altLang="en-US" dirty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식빵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류승제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386998" y="6162503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정호진</a:t>
            </a:r>
          </a:p>
        </p:txBody>
      </p:sp>
      <p:pic>
        <p:nvPicPr>
          <p:cNvPr id="7170" name="Picture 2" descr="잔망 루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83" y="1535496"/>
            <a:ext cx="1911142" cy="191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akao emoticon shop | 루피, 귀여운 동물 밈, 웃긴 바탕화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0" y="4070120"/>
            <a:ext cx="2092383" cy="20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8" y="2354605"/>
            <a:ext cx="738748" cy="5027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2167">
            <a:off x="2383570" y="2570551"/>
            <a:ext cx="821678" cy="5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32148"/>
              <a:gd name="adj2" fmla="val -1305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056851" y="4167505"/>
            <a:ext cx="7414953" cy="2315494"/>
          </a:xfrm>
          <a:prstGeom prst="wedgeRoundRectCallout">
            <a:avLst>
              <a:gd name="adj1" fmla="val 1084"/>
              <a:gd name="adj2" fmla="val -344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심승준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879304" y="3857106"/>
            <a:ext cx="2477193" cy="2625893"/>
            <a:chOff x="875614" y="3968872"/>
            <a:chExt cx="2477193" cy="2625893"/>
          </a:xfrm>
        </p:grpSpPr>
        <p:grpSp>
          <p:nvGrpSpPr>
            <p:cNvPr id="6" name="그룹 5"/>
            <p:cNvGrpSpPr/>
            <p:nvPr/>
          </p:nvGrpSpPr>
          <p:grpSpPr>
            <a:xfrm>
              <a:off x="875614" y="3968872"/>
              <a:ext cx="2477193" cy="2625893"/>
              <a:chOff x="875614" y="3968872"/>
              <a:chExt cx="2477193" cy="2625893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75614" y="4058457"/>
                <a:ext cx="2477193" cy="2536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46" name="Picture 2" descr="잔망 루피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87" y="3968872"/>
                <a:ext cx="2272133" cy="2272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모서리가 둥근 직사각형 14"/>
            <p:cNvSpPr/>
            <p:nvPr/>
          </p:nvSpPr>
          <p:spPr>
            <a:xfrm>
              <a:off x="1024417" y="6162503"/>
              <a:ext cx="2179585" cy="43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김유림</a:t>
              </a:r>
            </a:p>
          </p:txBody>
        </p:sp>
      </p:grpSp>
      <p:pic>
        <p:nvPicPr>
          <p:cNvPr id="6148" name="Picture 4" descr="반복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88" y="1352263"/>
            <a:ext cx="2104045" cy="210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43FA34-1771-1E80-D82D-E99E603FC824}"/>
              </a:ext>
            </a:extLst>
          </p:cNvPr>
          <p:cNvSpPr txBox="1"/>
          <p:nvPr/>
        </p:nvSpPr>
        <p:spPr>
          <a:xfrm>
            <a:off x="1056851" y="4502373"/>
            <a:ext cx="74098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배운 내용을 토대로 직접 홈페이지를 제작해보니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배운 언어들에 대한 학습효과가 배로 커지는 것을 느꼈다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 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하지만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, HTML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CSS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만으로 홈페이지를 제작 하려니 많은 한계점도 느꼈다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앞으로 배울 내용들을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홈페이지에 직접 활용해보며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사이트 완성도와 배운 내용의 이해도 모두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발전시켜 나가야겠다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3FA34-1771-1E80-D82D-E99E603FC824}"/>
              </a:ext>
            </a:extLst>
          </p:cNvPr>
          <p:cNvSpPr txBox="1"/>
          <p:nvPr/>
        </p:nvSpPr>
        <p:spPr>
          <a:xfrm>
            <a:off x="5294219" y="2435751"/>
            <a:ext cx="634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정말 신나고 새로운 것을 배운다는 </a:t>
            </a:r>
            <a:r>
              <a:rPr lang="ko-KR" altLang="en-US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게 즐거웠다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9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FE4C37-2AEA-4B9D-A7C0-D713562B4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2200" y="0"/>
            <a:ext cx="3911600" cy="6858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7DF5D-4CF2-44CC-B6C5-F54DF433709D}"/>
              </a:ext>
            </a:extLst>
          </p:cNvPr>
          <p:cNvSpPr txBox="1"/>
          <p:nvPr/>
        </p:nvSpPr>
        <p:spPr>
          <a:xfrm>
            <a:off x="2747635" y="2524126"/>
            <a:ext cx="3733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pc="-300" dirty="0">
                <a:solidFill>
                  <a:srgbClr val="15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Q &amp; A</a:t>
            </a:r>
            <a:endParaRPr lang="ko-KR" altLang="en-US" sz="9600" b="1" spc="-300" dirty="0">
              <a:solidFill>
                <a:srgbClr val="1515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2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17E58-F4EB-4389-AD55-DE6AEFD511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E828D-9543-4608-9D47-34138DB74AF2}"/>
              </a:ext>
            </a:extLst>
          </p:cNvPr>
          <p:cNvSpPr txBox="1"/>
          <p:nvPr/>
        </p:nvSpPr>
        <p:spPr>
          <a:xfrm>
            <a:off x="7063481" y="2921168"/>
            <a:ext cx="4164923" cy="1015663"/>
          </a:xfrm>
          <a:prstGeom prst="rect">
            <a:avLst/>
          </a:prstGeom>
          <a:noFill/>
          <a:effectLst>
            <a:outerShdw blurRad="50800" dist="38100" algn="l" rotWithShape="0">
              <a:schemeClr val="bg2">
                <a:alpha val="64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0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6238"/>
            <a:ext cx="4048285" cy="3084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구름 모양 설명선 4"/>
          <p:cNvSpPr/>
          <p:nvPr/>
        </p:nvSpPr>
        <p:spPr>
          <a:xfrm>
            <a:off x="4741417" y="4285238"/>
            <a:ext cx="3380119" cy="2246408"/>
          </a:xfrm>
          <a:prstGeom prst="cloudCallout">
            <a:avLst>
              <a:gd name="adj1" fmla="val -63279"/>
              <a:gd name="adj2" fmla="val 27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봉브레드연인빵 Instagram posts - Gramhir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29" y="1412595"/>
            <a:ext cx="3646870" cy="2641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5174866" y="5239165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근데 그런 서비스가 없는데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0" name="구름 모양 설명선 19"/>
          <p:cNvSpPr/>
          <p:nvPr/>
        </p:nvSpPr>
        <p:spPr>
          <a:xfrm>
            <a:off x="357447" y="1477631"/>
            <a:ext cx="2942706" cy="2053975"/>
          </a:xfrm>
          <a:prstGeom prst="cloudCallout">
            <a:avLst>
              <a:gd name="adj1" fmla="val 18809"/>
              <a:gd name="adj2" fmla="val 628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781958" y="2044700"/>
            <a:ext cx="2093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유명 빵을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집에서도 먹을 방법이 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없을까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083" y="1403210"/>
            <a:ext cx="3641192" cy="2693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58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050" name="Picture 2" descr="https://www.sungsimdangmall.co.kr/data/sungsimdang/banner/topbanner-main-fainal_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" b="-121"/>
          <a:stretch/>
        </p:blipFill>
        <p:spPr bwMode="auto">
          <a:xfrm>
            <a:off x="1031572" y="1710068"/>
            <a:ext cx="4105579" cy="275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48" y="2241577"/>
            <a:ext cx="2346935" cy="1658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70" y="4185470"/>
            <a:ext cx="2393313" cy="2379317"/>
          </a:xfrm>
          <a:prstGeom prst="rect">
            <a:avLst/>
          </a:prstGeom>
        </p:spPr>
      </p:pic>
      <p:pic>
        <p:nvPicPr>
          <p:cNvPr id="2054" name="Picture 6" descr="knotted_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84" y="4844832"/>
            <a:ext cx="3138449" cy="12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속초 봉브레드 촉촉한 마늘바게트가 일품 : 네이버 블로그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5966" y="3471820"/>
            <a:ext cx="2929425" cy="25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168" y="1710068"/>
            <a:ext cx="3397023" cy="1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041" y="1217046"/>
            <a:ext cx="3021344" cy="23934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소금과빛베이커리 | 당근마켓 동네가게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816" y="1295859"/>
            <a:ext cx="4721287" cy="5138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900" y="3416016"/>
            <a:ext cx="4388894" cy="32916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347" y="1308232"/>
            <a:ext cx="3360244" cy="23129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304" y="1710068"/>
            <a:ext cx="3261472" cy="44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/>
          <p:cNvSpPr/>
          <p:nvPr/>
        </p:nvSpPr>
        <p:spPr>
          <a:xfrm>
            <a:off x="537882" y="1295859"/>
            <a:ext cx="6909657" cy="48897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-414825" y="425581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전국의 유명  빵 맛집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530567" y="4299888"/>
            <a:ext cx="4163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각 지역 별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숨겨진 빵 맛집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34" y="1852921"/>
            <a:ext cx="2406065" cy="2406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07" y="3113666"/>
            <a:ext cx="819527" cy="819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20" y="2974219"/>
            <a:ext cx="903406" cy="90340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29" y="2203339"/>
            <a:ext cx="3367969" cy="252743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673626" y="473077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빵셔틀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40" y="1939430"/>
            <a:ext cx="2594546" cy="25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40438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38" y="4310437"/>
            <a:ext cx="3271251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783" y="1314702"/>
            <a:ext cx="4687875" cy="2386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429" y="1314702"/>
            <a:ext cx="4842633" cy="2402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깃허브를 포트폴리오로 쓰려면 어떻게 해야할까? — hELLO.">
            <a:extLst>
              <a:ext uri="{FF2B5EF4-FFF2-40B4-BE49-F238E27FC236}">
                <a16:creationId xmlns:a16="http://schemas.microsoft.com/office/drawing/2014/main" id="{760539FC-6856-273D-DA7D-C546A1FB4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045" y="4310437"/>
            <a:ext cx="3470768" cy="1865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39"/>
          <p:cNvGrpSpPr/>
          <p:nvPr/>
        </p:nvGrpSpPr>
        <p:grpSpPr>
          <a:xfrm>
            <a:off x="229702" y="3993938"/>
            <a:ext cx="11740687" cy="24042"/>
            <a:chOff x="5841539" y="6371898"/>
            <a:chExt cx="11740687" cy="24042"/>
          </a:xfrm>
        </p:grpSpPr>
        <p:pic>
          <p:nvPicPr>
            <p:cNvPr id="15" name="Object 1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1539" y="6371898"/>
              <a:ext cx="11740687" cy="2404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29702" y="1302072"/>
            <a:ext cx="239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Front-End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6857" y="4310436"/>
            <a:ext cx="103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Tools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194" name="Picture 2" descr="Sourcetree | 잡다한 IT 개발 이야기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33" y="4321195"/>
            <a:ext cx="3130699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4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861875-E439-4A90-8316-BC2A3373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0560B1-B4CB-4896-A84B-2806BCB4F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5651-F7FE-4614-B307-EE752EA9A451}"/>
              </a:ext>
            </a:extLst>
          </p:cNvPr>
          <p:cNvSpPr txBox="1"/>
          <p:nvPr/>
        </p:nvSpPr>
        <p:spPr>
          <a:xfrm>
            <a:off x="4366198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상세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3746EA-7129-432E-9EA6-6FA5E43D2F8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2FC595-6E40-4C79-BA28-7D0F897C1708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7B51B-8F88-426F-B058-A2A8F1013986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2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DA2CCB-99CB-4201-958B-3D85A5CFAA0B}"/>
              </a:ext>
            </a:extLst>
          </p:cNvPr>
          <p:cNvGrpSpPr/>
          <p:nvPr/>
        </p:nvGrpSpPr>
        <p:grpSpPr>
          <a:xfrm>
            <a:off x="-59576" y="0"/>
            <a:ext cx="2383676" cy="2336800"/>
            <a:chOff x="-59576" y="0"/>
            <a:chExt cx="2383676" cy="23368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E0C35D6F-2C11-4FF4-9615-C1739E066E97}"/>
                </a:ext>
              </a:extLst>
            </p:cNvPr>
            <p:cNvSpPr/>
            <p:nvPr/>
          </p:nvSpPr>
          <p:spPr>
            <a:xfrm>
              <a:off x="-12700" y="0"/>
              <a:ext cx="2336800" cy="2336800"/>
            </a:xfrm>
            <a:prstGeom prst="diagStripe">
              <a:avLst>
                <a:gd name="adj" fmla="val 657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80AE2A-6645-4F65-BAED-3C8D7C760152}"/>
                </a:ext>
              </a:extLst>
            </p:cNvPr>
            <p:cNvSpPr txBox="1"/>
            <p:nvPr/>
          </p:nvSpPr>
          <p:spPr>
            <a:xfrm rot="18973966">
              <a:off x="-59576" y="818633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BBANG SHUTTLE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7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AF74"/>
      </a:accent1>
      <a:accent2>
        <a:srgbClr val="D19A79"/>
      </a:accent2>
      <a:accent3>
        <a:srgbClr val="C8BCB0"/>
      </a:accent3>
      <a:accent4>
        <a:srgbClr val="ADADA5"/>
      </a:accent4>
      <a:accent5>
        <a:srgbClr val="AA7244"/>
      </a:accent5>
      <a:accent6>
        <a:srgbClr val="716259"/>
      </a:accent6>
      <a:hlink>
        <a:srgbClr val="262626"/>
      </a:hlink>
      <a:folHlink>
        <a:srgbClr val="262626"/>
      </a:folHlink>
    </a:clrScheme>
    <a:fontScheme name="마루 부리 중간">
      <a:majorFont>
        <a:latin typeface="마루 부리 굵은"/>
        <a:ea typeface="마루 부리 굵은"/>
        <a:cs typeface=""/>
      </a:majorFont>
      <a:minorFont>
        <a:latin typeface="마루 부리 중간"/>
        <a:ea typeface="마루 부리 중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한울림">
      <a:majorFont>
        <a:latin typeface="한수원 한울림"/>
        <a:ea typeface="한수원 한울림"/>
        <a:cs typeface=""/>
      </a:majorFont>
      <a:minorFont>
        <a:latin typeface="한수원 한울림"/>
        <a:ea typeface="한수원 한울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3120</TotalTime>
  <Words>972</Words>
  <Application>Microsoft Office PowerPoint</Application>
  <PresentationFormat>와이드스크린</PresentationFormat>
  <Paragraphs>298</Paragraphs>
  <Slides>39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마루 부리 중간</vt:lpstr>
      <vt:lpstr>한수원 한울림</vt:lpstr>
      <vt:lpstr>마루 부리 굵은</vt:lpstr>
      <vt:lpstr>MV Boli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96</cp:revision>
  <dcterms:created xsi:type="dcterms:W3CDTF">2021-11-30T02:18:23Z</dcterms:created>
  <dcterms:modified xsi:type="dcterms:W3CDTF">2022-09-21T03:27:01Z</dcterms:modified>
</cp:coreProperties>
</file>